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kzentica SemiBold Bold" pitchFamily="2" charset="0"/>
      <p:regular r:id="rId16"/>
      <p:bold r:id="rId17"/>
    </p:embeddedFont>
    <p:embeddedFont>
      <p:font typeface="Arimo" panose="020B0604020202020204" pitchFamily="34" charset="0"/>
      <p:regular r:id="rId18"/>
    </p:embeddedFont>
    <p:embeddedFont>
      <p:font typeface="Arimo Bold" panose="020B070402020202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oppins Light" panose="020B0604020202020204" pitchFamily="34" charset="0"/>
      <p:regular r:id="rId25"/>
    </p:embeddedFont>
    <p:embeddedFont>
      <p:font typeface="Poppins Light Bold" panose="02000000000000000000" pitchFamily="2" charset="0"/>
      <p:regular r:id="rId26"/>
    </p:embeddedFont>
    <p:embeddedFont>
      <p:font typeface="Poppins Medium" panose="020B0604020202020204" pitchFamily="34" charset="0"/>
      <p:regular r:id="rId27"/>
    </p:embeddedFont>
    <p:embeddedFont>
      <p:font typeface="Poppins Medium Bold" panose="02000000000000000000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40" autoAdjust="0"/>
  </p:normalViewPr>
  <p:slideViewPr>
    <p:cSldViewPr>
      <p:cViewPr varScale="1">
        <p:scale>
          <a:sx n="71" d="100"/>
          <a:sy n="71" d="100"/>
        </p:scale>
        <p:origin x="7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8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svg"/><Relationship Id="rId7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39602" y="2099529"/>
            <a:ext cx="1466629" cy="26803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73305" y="3673644"/>
            <a:ext cx="10770845" cy="5584656"/>
            <a:chOff x="0" y="0"/>
            <a:chExt cx="14361127" cy="7446208"/>
          </a:xfrm>
        </p:grpSpPr>
        <p:sp>
          <p:nvSpPr>
            <p:cNvPr id="4" name="TextBox 4"/>
            <p:cNvSpPr txBox="1"/>
            <p:nvPr/>
          </p:nvSpPr>
          <p:spPr>
            <a:xfrm>
              <a:off x="0" y="114300"/>
              <a:ext cx="14361127" cy="5833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63"/>
                </a:lnSpc>
              </a:pPr>
              <a:r>
                <a:rPr lang="en-US" sz="8363" dirty="0" err="1">
                  <a:solidFill>
                    <a:srgbClr val="43A5FF"/>
                  </a:solidFill>
                  <a:latin typeface="Akzentica SemiBold Bold"/>
                </a:rPr>
                <a:t>Чудеса</a:t>
              </a:r>
              <a:r>
                <a:rPr lang="en-US" sz="8363" dirty="0">
                  <a:solidFill>
                    <a:srgbClr val="43A5FF"/>
                  </a:solidFill>
                  <a:latin typeface="Akzentica SemiBold Bold"/>
                </a:rPr>
                <a:t> ВОДЫ </a:t>
              </a:r>
              <a:r>
                <a:rPr lang="en-US" sz="8363" dirty="0" err="1">
                  <a:solidFill>
                    <a:srgbClr val="6CB8FF"/>
                  </a:solidFill>
                  <a:latin typeface="Akzentica SemiBold Bold"/>
                </a:rPr>
                <a:t>Путешествие</a:t>
              </a:r>
              <a:r>
                <a:rPr lang="en-US" sz="8363" dirty="0">
                  <a:solidFill>
                    <a:srgbClr val="6CB8FF"/>
                  </a:solidFill>
                  <a:latin typeface="Akzentica SemiBold Bold"/>
                </a:rPr>
                <a:t> </a:t>
              </a:r>
              <a:r>
                <a:rPr lang="en-US" sz="8363" dirty="0" err="1">
                  <a:solidFill>
                    <a:srgbClr val="6CB8FF"/>
                  </a:solidFill>
                  <a:latin typeface="Akzentica SemiBold Bold"/>
                </a:rPr>
                <a:t>ребят</a:t>
              </a:r>
              <a:r>
                <a:rPr lang="en-US" sz="8363" dirty="0">
                  <a:solidFill>
                    <a:srgbClr val="6CB8FF"/>
                  </a:solidFill>
                  <a:latin typeface="Akzentica SemiBold Bold"/>
                </a:rPr>
                <a:t> </a:t>
              </a:r>
            </a:p>
            <a:p>
              <a:pPr>
                <a:lnSpc>
                  <a:spcPts val="8363"/>
                </a:lnSpc>
              </a:pPr>
              <a:r>
                <a:rPr lang="en-US" sz="8363" dirty="0">
                  <a:solidFill>
                    <a:srgbClr val="6CB8FF"/>
                  </a:solidFill>
                  <a:latin typeface="Akzentica SemiBold Bold"/>
                </a:rPr>
                <a:t>в </a:t>
              </a:r>
              <a:r>
                <a:rPr lang="en-US" sz="8363" dirty="0" err="1">
                  <a:solidFill>
                    <a:srgbClr val="6CB8FF"/>
                  </a:solidFill>
                  <a:latin typeface="Akzentica SemiBold Bold"/>
                </a:rPr>
                <a:t>волшебную</a:t>
              </a:r>
              <a:r>
                <a:rPr lang="en-US" sz="8363" dirty="0">
                  <a:solidFill>
                    <a:srgbClr val="6CB8FF"/>
                  </a:solidFill>
                  <a:latin typeface="Akzentica SemiBold Bold"/>
                </a:rPr>
                <a:t> </a:t>
              </a:r>
              <a:r>
                <a:rPr lang="en-US" sz="8363" dirty="0" err="1">
                  <a:solidFill>
                    <a:srgbClr val="6CB8FF"/>
                  </a:solidFill>
                  <a:latin typeface="Akzentica SemiBold Bold"/>
                </a:rPr>
                <a:t>лабораторию</a:t>
              </a:r>
              <a:endParaRPr lang="en-US" sz="8363" dirty="0">
                <a:solidFill>
                  <a:srgbClr val="6CB8FF"/>
                </a:solidFill>
                <a:latin typeface="Akzentica SemiBold Bold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6465439"/>
              <a:ext cx="14137632" cy="14047"/>
            </a:xfrm>
            <a:prstGeom prst="rect">
              <a:avLst/>
            </a:prstGeom>
            <a:solidFill>
              <a:srgbClr val="32323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6996943"/>
              <a:ext cx="11832620" cy="44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54"/>
                </a:lnSpc>
              </a:pPr>
              <a:r>
                <a:rPr lang="en-US" sz="2212" spc="44" dirty="0" err="1">
                  <a:solidFill>
                    <a:srgbClr val="323232"/>
                  </a:solidFill>
                  <a:latin typeface="Poppins Medium"/>
                </a:rPr>
                <a:t>Провела</a:t>
              </a:r>
              <a:r>
                <a:rPr lang="en-US" sz="2212" spc="44" dirty="0">
                  <a:solidFill>
                    <a:srgbClr val="323232"/>
                  </a:solidFill>
                  <a:latin typeface="Poppins Medium"/>
                </a:rPr>
                <a:t> </a:t>
              </a:r>
              <a:r>
                <a:rPr lang="en-US" sz="2212" spc="44" dirty="0" err="1">
                  <a:solidFill>
                    <a:srgbClr val="323232"/>
                  </a:solidFill>
                  <a:latin typeface="Poppins Medium"/>
                </a:rPr>
                <a:t>воспитатель</a:t>
              </a:r>
              <a:r>
                <a:rPr lang="en-US" sz="2212" spc="44" dirty="0">
                  <a:solidFill>
                    <a:srgbClr val="323232"/>
                  </a:solidFill>
                  <a:latin typeface="Poppins Medium"/>
                </a:rPr>
                <a:t> </a:t>
              </a:r>
              <a:r>
                <a:rPr lang="en-US" sz="2212" spc="44" dirty="0" err="1">
                  <a:solidFill>
                    <a:srgbClr val="323232"/>
                  </a:solidFill>
                  <a:latin typeface="Poppins Medium"/>
                </a:rPr>
                <a:t>Кудряшова</a:t>
              </a:r>
              <a:r>
                <a:rPr lang="en-US" sz="2212" spc="44" dirty="0">
                  <a:solidFill>
                    <a:srgbClr val="323232"/>
                  </a:solidFill>
                  <a:latin typeface="Poppins Medium"/>
                </a:rPr>
                <a:t> В.Д</a:t>
              </a:r>
              <a:r>
                <a:rPr lang="ru-RU" sz="2212" spc="44" dirty="0">
                  <a:solidFill>
                    <a:srgbClr val="323232"/>
                  </a:solidFill>
                  <a:latin typeface="Poppins Medium"/>
                </a:rPr>
                <a:t>.</a:t>
              </a:r>
              <a:endParaRPr lang="en-US" sz="2212" spc="44" dirty="0">
                <a:solidFill>
                  <a:srgbClr val="323232"/>
                </a:solidFill>
                <a:latin typeface="Poppins Medium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024"/>
          <a:stretch/>
        </p:blipFill>
        <p:spPr>
          <a:xfrm>
            <a:off x="10408335" y="4686683"/>
            <a:ext cx="7241941" cy="560031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73305" y="1349705"/>
            <a:ext cx="6702086" cy="335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9"/>
              </a:lnSpc>
            </a:pPr>
            <a:r>
              <a:rPr lang="en-US" sz="2200" spc="176">
                <a:solidFill>
                  <a:srgbClr val="323232"/>
                </a:solidFill>
                <a:latin typeface="Poppins Medium Bold"/>
              </a:rPr>
              <a:t>СРЕДНЯЯ ГРУППА №3 "СОЛНЫШКО"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58848" y="3676947"/>
            <a:ext cx="7300452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92868" y="2832714"/>
            <a:ext cx="8741360" cy="610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5188">
                <a:solidFill>
                  <a:srgbClr val="000000"/>
                </a:solidFill>
                <a:latin typeface="Akzentica SemiBold Bold"/>
              </a:rPr>
              <a:t>Руки вверх, </a:t>
            </a:r>
          </a:p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5188">
                <a:solidFill>
                  <a:srgbClr val="000000"/>
                </a:solidFill>
                <a:latin typeface="Akzentica SemiBold Bold"/>
              </a:rPr>
              <a:t>Руки вниз.</a:t>
            </a:r>
          </a:p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5188">
                <a:solidFill>
                  <a:srgbClr val="000000"/>
                </a:solidFill>
                <a:latin typeface="Akzentica SemiBold Bold"/>
              </a:rPr>
              <a:t>И на месте покружись.</a:t>
            </a:r>
          </a:p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5188">
                <a:solidFill>
                  <a:srgbClr val="000000"/>
                </a:solidFill>
                <a:latin typeface="Akzentica SemiBold Bold"/>
              </a:rPr>
              <a:t>Раз – хлопок,</a:t>
            </a:r>
          </a:p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5188">
                <a:solidFill>
                  <a:srgbClr val="000000"/>
                </a:solidFill>
                <a:latin typeface="Akzentica SemiBold Bold"/>
              </a:rPr>
              <a:t> Два – хлопок, </a:t>
            </a:r>
          </a:p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5188">
                <a:solidFill>
                  <a:srgbClr val="000000"/>
                </a:solidFill>
                <a:latin typeface="Akzentica SemiBold Bold"/>
              </a:rPr>
              <a:t>Покружись еще дружок.</a:t>
            </a:r>
          </a:p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5188">
                <a:solidFill>
                  <a:srgbClr val="000000"/>
                </a:solidFill>
                <a:latin typeface="Akzentica SemiBold Bold"/>
              </a:rPr>
              <a:t>Прыг, скок – улыбнись</a:t>
            </a:r>
          </a:p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5188">
                <a:solidFill>
                  <a:srgbClr val="000000"/>
                </a:solidFill>
                <a:latin typeface="Akzentica SemiBold Bold"/>
              </a:rPr>
              <a:t>И на место садись.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39379" y="693234"/>
            <a:ext cx="14455860" cy="114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1"/>
              </a:lnSpc>
            </a:pPr>
            <a:r>
              <a:rPr lang="en-US" sz="7462">
                <a:solidFill>
                  <a:srgbClr val="43A5FF"/>
                </a:solidFill>
                <a:latin typeface="Akzentica SemiBold Bold"/>
              </a:rPr>
              <a:t>Физкультминутка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5353" y="2619916"/>
            <a:ext cx="4101242" cy="57250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47409" y="4432825"/>
            <a:ext cx="2552779" cy="40520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33321" y="5482458"/>
            <a:ext cx="7294743" cy="2972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35353" y="662155"/>
            <a:ext cx="15217293" cy="114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1"/>
              </a:lnSpc>
            </a:pPr>
            <a:r>
              <a:rPr lang="en-US" sz="7462">
                <a:solidFill>
                  <a:srgbClr val="43A5FF"/>
                </a:solidFill>
                <a:latin typeface="Akzentica SemiBold Bold"/>
              </a:rPr>
              <a:t>Опыт №4 "Определить цвет воды"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025" y="3774207"/>
            <a:ext cx="3652834" cy="50991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58568" y="3662108"/>
            <a:ext cx="4748554" cy="73266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43333" y="5560963"/>
            <a:ext cx="2302103" cy="33123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66684" y="6081815"/>
            <a:ext cx="4711437" cy="279152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35353" y="662155"/>
            <a:ext cx="15217293" cy="114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1"/>
              </a:lnSpc>
            </a:pPr>
            <a:r>
              <a:rPr lang="en-US" sz="7462">
                <a:solidFill>
                  <a:srgbClr val="43A5FF"/>
                </a:solidFill>
                <a:latin typeface="Akzentica SemiBold Bold"/>
              </a:rPr>
              <a:t>Опыт №5"Определить вкус воды"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75347" y="1013654"/>
            <a:ext cx="5194127" cy="8244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01436">
            <a:off x="9109084" y="532740"/>
            <a:ext cx="7402930" cy="69722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76981" y="1777238"/>
            <a:ext cx="3267137" cy="3358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5096" y="4270382"/>
            <a:ext cx="15097809" cy="174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77"/>
              </a:lnSpc>
            </a:pPr>
            <a:r>
              <a:rPr lang="en-US" sz="11459">
                <a:solidFill>
                  <a:srgbClr val="43A5FF"/>
                </a:solidFill>
                <a:latin typeface="Akzentica SemiBold Bold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09180" y="1341094"/>
            <a:ext cx="10407220" cy="7688606"/>
            <a:chOff x="0" y="-9525"/>
            <a:chExt cx="13042976" cy="9333811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3042976" cy="1307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48"/>
                </a:lnSpc>
              </a:pPr>
              <a:r>
                <a:rPr lang="en-US" sz="6389">
                  <a:solidFill>
                    <a:srgbClr val="43A5FF"/>
                  </a:solidFill>
                  <a:latin typeface="Akzentica SemiBold Bold"/>
                </a:rPr>
                <a:t>Задачи: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19211"/>
              <a:ext cx="13042976" cy="7605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52"/>
                </a:lnSpc>
              </a:pPr>
              <a:r>
                <a:rPr lang="en-US" sz="1966" b="1" dirty="0" err="1">
                  <a:solidFill>
                    <a:srgbClr val="323232"/>
                  </a:solidFill>
                  <a:latin typeface="Poppins Light Bold"/>
                </a:rPr>
                <a:t>Обучающие</a:t>
              </a:r>
              <a:r>
                <a:rPr lang="en-US" sz="1966" b="1" dirty="0">
                  <a:solidFill>
                    <a:srgbClr val="323232"/>
                  </a:solidFill>
                  <a:latin typeface="Poppins Light Bold"/>
                </a:rPr>
                <a:t> </a:t>
              </a:r>
              <a:r>
                <a:rPr lang="en-US" sz="1966" b="1" dirty="0" err="1">
                  <a:solidFill>
                    <a:srgbClr val="323232"/>
                  </a:solidFill>
                  <a:latin typeface="Poppins Light Bold"/>
                </a:rPr>
                <a:t>задачи</a:t>
              </a:r>
              <a:r>
                <a:rPr lang="en-US" sz="1966" b="1" dirty="0">
                  <a:solidFill>
                    <a:srgbClr val="323232"/>
                  </a:solidFill>
                  <a:latin typeface="Poppins Light Bold"/>
                </a:rPr>
                <a:t>: </a:t>
              </a:r>
            </a:p>
            <a:p>
              <a:pPr marL="424489" lvl="1" indent="-212245">
                <a:lnSpc>
                  <a:spcPts val="2752"/>
                </a:lnSpc>
                <a:buFont typeface="Arial"/>
                <a:buChar char="•"/>
              </a:pP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Упражнять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в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наблюдательности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за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окружающей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средой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;</a:t>
              </a:r>
            </a:p>
            <a:p>
              <a:pPr marL="424489" lvl="1" indent="-212245">
                <a:lnSpc>
                  <a:spcPts val="2752"/>
                </a:lnSpc>
                <a:buFont typeface="Arial"/>
                <a:buChar char="•"/>
              </a:pP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Закреплять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представления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детей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о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воде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,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ее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свойствах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;</a:t>
              </a:r>
            </a:p>
            <a:p>
              <a:pPr marL="424489" lvl="1" indent="-212245">
                <a:lnSpc>
                  <a:spcPts val="2752"/>
                </a:lnSpc>
                <a:buFont typeface="Arial"/>
                <a:buChar char="•"/>
              </a:pP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Учить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строить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гипотезы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о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признаках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и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свойствах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воды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;</a:t>
              </a:r>
            </a:p>
            <a:p>
              <a:pPr marL="424489" lvl="1" indent="-212245">
                <a:lnSpc>
                  <a:spcPts val="2752"/>
                </a:lnSpc>
                <a:buFont typeface="Arial"/>
                <a:buChar char="•"/>
              </a:pP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Продолжать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закреплять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навыки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проведения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опытов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.</a:t>
              </a:r>
            </a:p>
            <a:p>
              <a:pPr>
                <a:lnSpc>
                  <a:spcPts val="2752"/>
                </a:lnSpc>
              </a:pPr>
              <a:r>
                <a:rPr lang="en-US" sz="1658" dirty="0" err="1">
                  <a:solidFill>
                    <a:srgbClr val="323232"/>
                  </a:solidFill>
                  <a:latin typeface="Arimo Bold"/>
                </a:rPr>
                <a:t>Развивающие</a:t>
              </a:r>
              <a:r>
                <a:rPr lang="en-US" sz="1658" dirty="0">
                  <a:solidFill>
                    <a:srgbClr val="323232"/>
                  </a:solidFill>
                  <a:latin typeface="Arimo Bold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 Bold"/>
                </a:rPr>
                <a:t>задачи</a:t>
              </a:r>
              <a:r>
                <a:rPr lang="en-US" sz="1658" dirty="0">
                  <a:solidFill>
                    <a:srgbClr val="323232"/>
                  </a:solidFill>
                  <a:latin typeface="Arimo Bold"/>
                </a:rPr>
                <a:t>:</a:t>
              </a:r>
            </a:p>
            <a:p>
              <a:pPr marL="424489" lvl="1" indent="-212245">
                <a:lnSpc>
                  <a:spcPts val="2752"/>
                </a:lnSpc>
                <a:buFont typeface="Arial"/>
                <a:buChar char="•"/>
              </a:pP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Развивать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умение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самостоятельно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делать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выводы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на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основе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практического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опыта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;</a:t>
              </a:r>
            </a:p>
            <a:p>
              <a:pPr marL="424489" lvl="1" indent="-212245">
                <a:lnSpc>
                  <a:spcPts val="2752"/>
                </a:lnSpc>
                <a:buFont typeface="Arial"/>
                <a:buChar char="•"/>
              </a:pP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Создавать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условия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для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развития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образного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мышления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,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сообразительности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,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внимания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;</a:t>
              </a:r>
            </a:p>
            <a:p>
              <a:pPr marL="424489" lvl="1" indent="-212245">
                <a:lnSpc>
                  <a:spcPts val="2752"/>
                </a:lnSpc>
                <a:buFont typeface="Arial"/>
                <a:buChar char="•"/>
              </a:pP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Способствовать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формированию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мыслительных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операций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,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развитию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речи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,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умению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аргументировать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свои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высказывания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.</a:t>
              </a:r>
            </a:p>
            <a:p>
              <a:pPr>
                <a:lnSpc>
                  <a:spcPts val="2752"/>
                </a:lnSpc>
              </a:pPr>
              <a:r>
                <a:rPr lang="en-US" sz="1658" dirty="0" err="1">
                  <a:solidFill>
                    <a:srgbClr val="323232"/>
                  </a:solidFill>
                  <a:latin typeface="Arimo Bold"/>
                </a:rPr>
                <a:t>Воспитательные</a:t>
              </a:r>
              <a:r>
                <a:rPr lang="en-US" sz="1658" dirty="0">
                  <a:solidFill>
                    <a:srgbClr val="323232"/>
                  </a:solidFill>
                  <a:latin typeface="Arimo Bold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 Bold"/>
                </a:rPr>
                <a:t>задачи</a:t>
              </a:r>
              <a:r>
                <a:rPr lang="en-US" sz="1658" dirty="0">
                  <a:solidFill>
                    <a:srgbClr val="323232"/>
                  </a:solidFill>
                  <a:latin typeface="Arimo Bold"/>
                </a:rPr>
                <a:t>:</a:t>
              </a:r>
            </a:p>
            <a:p>
              <a:pPr marL="424489" lvl="1" indent="-212245">
                <a:lnSpc>
                  <a:spcPts val="2752"/>
                </a:lnSpc>
                <a:buFont typeface="Arial"/>
                <a:buChar char="•"/>
              </a:pP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Воспитывать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доброту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,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отзывчивость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,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уважение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к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своим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товарищам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;</a:t>
              </a:r>
            </a:p>
            <a:p>
              <a:pPr marL="424489" lvl="1" indent="-212245">
                <a:lnSpc>
                  <a:spcPts val="2752"/>
                </a:lnSpc>
                <a:buFont typeface="Arial"/>
                <a:buChar char="•"/>
              </a:pP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Воспитывать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самостоятельность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,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умение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понимать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учебную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задачу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и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выполнять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ее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самостоятельно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.</a:t>
              </a:r>
            </a:p>
            <a:p>
              <a:pPr marL="424489" lvl="1" indent="-212245">
                <a:lnSpc>
                  <a:spcPts val="2752"/>
                </a:lnSpc>
                <a:buFont typeface="Arial"/>
                <a:buChar char="•"/>
              </a:pP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Воспитывать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интерес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к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экспериментированию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,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воспитывать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аккуратность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при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работе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 с </a:t>
              </a:r>
              <a:r>
                <a:rPr lang="en-US" sz="1658" dirty="0" err="1">
                  <a:solidFill>
                    <a:srgbClr val="323232"/>
                  </a:solidFill>
                  <a:latin typeface="Arimo"/>
                </a:rPr>
                <a:t>водой</a:t>
              </a:r>
              <a:r>
                <a:rPr lang="en-US" sz="1658" dirty="0">
                  <a:solidFill>
                    <a:srgbClr val="323232"/>
                  </a:solidFill>
                  <a:latin typeface="Arimo"/>
                </a:rPr>
                <a:t>.</a:t>
              </a:r>
            </a:p>
            <a:p>
              <a:pPr>
                <a:lnSpc>
                  <a:spcPts val="2752"/>
                </a:lnSpc>
              </a:pPr>
              <a:endParaRPr lang="en-US" sz="1658" dirty="0">
                <a:solidFill>
                  <a:srgbClr val="323232"/>
                </a:solidFill>
                <a:latin typeface="Arimo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6861566"/>
            <a:ext cx="4780823" cy="19470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55295" y="1338713"/>
            <a:ext cx="3727633" cy="105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5"/>
              </a:lnSpc>
            </a:pPr>
            <a:r>
              <a:rPr lang="en-US" sz="6839">
                <a:solidFill>
                  <a:srgbClr val="43A5FF"/>
                </a:solidFill>
                <a:latin typeface="Akzentica SemiBold Bold"/>
              </a:rPr>
              <a:t>Цель: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5295" y="2720832"/>
            <a:ext cx="3727633" cy="334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6"/>
              </a:lnSpc>
            </a:pP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развитие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познавательных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интересов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,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потребности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в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самостоятельной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поисковой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деятельности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на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базе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обогащенного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и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сформированного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эмоционально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–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чувственного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 </a:t>
            </a:r>
            <a:r>
              <a:rPr lang="en-US" sz="2104" dirty="0" err="1">
                <a:solidFill>
                  <a:srgbClr val="323232"/>
                </a:solidFill>
                <a:latin typeface="Poppins Light"/>
              </a:rPr>
              <a:t>опыта</a:t>
            </a:r>
            <a:r>
              <a:rPr lang="en-US" sz="2104" dirty="0">
                <a:solidFill>
                  <a:srgbClr val="323232"/>
                </a:solidFill>
                <a:latin typeface="Poppins Light"/>
              </a:rPr>
              <a:t>.</a:t>
            </a:r>
          </a:p>
          <a:p>
            <a:pPr algn="ctr">
              <a:lnSpc>
                <a:spcPts val="2946"/>
              </a:lnSpc>
            </a:pPr>
            <a:endParaRPr lang="en-US" sz="2104" dirty="0">
              <a:solidFill>
                <a:srgbClr val="323232"/>
              </a:solidFill>
              <a:latin typeface="Poppi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05509" y="647700"/>
            <a:ext cx="5476981" cy="86936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19600" y="129113"/>
            <a:ext cx="9101111" cy="10028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422"/>
          <a:stretch>
            <a:fillRect/>
          </a:stretch>
        </p:blipFill>
        <p:spPr>
          <a:xfrm>
            <a:off x="11022625" y="5825741"/>
            <a:ext cx="6065103" cy="44612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03920" y="1201109"/>
            <a:ext cx="10983808" cy="48877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2668" r="4613"/>
          <a:stretch>
            <a:fillRect/>
          </a:stretch>
        </p:blipFill>
        <p:spPr>
          <a:xfrm>
            <a:off x="6103920" y="6088904"/>
            <a:ext cx="5425915" cy="41980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722" r="37844"/>
          <a:stretch>
            <a:fillRect/>
          </a:stretch>
        </p:blipFill>
        <p:spPr>
          <a:xfrm>
            <a:off x="1200272" y="1201109"/>
            <a:ext cx="4903648" cy="48877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35105" y="108272"/>
            <a:ext cx="2016221" cy="32003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1424" r="10873"/>
          <a:stretch>
            <a:fillRect/>
          </a:stretch>
        </p:blipFill>
        <p:spPr>
          <a:xfrm>
            <a:off x="1200272" y="6088904"/>
            <a:ext cx="4903648" cy="41980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40649" y="149353"/>
            <a:ext cx="13206703" cy="105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5"/>
              </a:lnSpc>
            </a:pPr>
            <a:r>
              <a:rPr lang="en-US" sz="6839">
                <a:solidFill>
                  <a:srgbClr val="43A5FF"/>
                </a:solidFill>
                <a:latin typeface="Akzentica SemiBold Bold"/>
              </a:rPr>
              <a:t>Где мы встречаем воду?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41744" y="347127"/>
            <a:ext cx="3292642" cy="52264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6961" y="4341987"/>
            <a:ext cx="3695397" cy="62369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33502" y="2437035"/>
            <a:ext cx="4446811" cy="29571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76367" y="2775666"/>
            <a:ext cx="3425992" cy="31326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1289" r="15759"/>
          <a:stretch>
            <a:fillRect/>
          </a:stretch>
        </p:blipFill>
        <p:spPr>
          <a:xfrm>
            <a:off x="4427394" y="5747847"/>
            <a:ext cx="13556585" cy="43648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39379" y="440954"/>
            <a:ext cx="2757603" cy="47239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39379" y="693234"/>
            <a:ext cx="14409242" cy="114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1"/>
              </a:lnSpc>
            </a:pPr>
            <a:r>
              <a:rPr lang="en-US" sz="7462">
                <a:solidFill>
                  <a:srgbClr val="43A5FF"/>
                </a:solidFill>
                <a:latin typeface="Akzentica SemiBold Bold"/>
              </a:rPr>
              <a:t>Кому нужна вода?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7348" y="1028700"/>
            <a:ext cx="2552779" cy="4052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1437" y="4151897"/>
            <a:ext cx="3821537" cy="5326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89321" y="439125"/>
            <a:ext cx="3255105" cy="45209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22027" y="5573543"/>
            <a:ext cx="5120707" cy="390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31343" y="642215"/>
            <a:ext cx="4842493" cy="43178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29948" y="5468412"/>
            <a:ext cx="4114800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6286" y="4473374"/>
            <a:ext cx="7315200" cy="33603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72913" y="5444213"/>
            <a:ext cx="2117980" cy="21179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39379" y="693234"/>
            <a:ext cx="14409242" cy="114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1"/>
              </a:lnSpc>
            </a:pPr>
            <a:r>
              <a:rPr lang="en-US" sz="7462">
                <a:solidFill>
                  <a:srgbClr val="43A5FF"/>
                </a:solidFill>
                <a:latin typeface="Akzentica SemiBold Bold"/>
              </a:rPr>
              <a:t>Опыт №1 "Состояние воды"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90893" y="4035585"/>
            <a:ext cx="2117980" cy="21179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11200" y="5798889"/>
            <a:ext cx="2117980" cy="2117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C0ED44-3F9D-44F6-AF13-3B3C6D026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14754" y="2935900"/>
            <a:ext cx="3068690" cy="53074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00903" y="2935900"/>
            <a:ext cx="2817790" cy="53074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39379" y="693234"/>
            <a:ext cx="14409242" cy="114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1"/>
              </a:lnSpc>
            </a:pPr>
            <a:r>
              <a:rPr lang="en-US" sz="7462">
                <a:solidFill>
                  <a:srgbClr val="43A5FF"/>
                </a:solidFill>
                <a:latin typeface="Akzentica SemiBold Bold"/>
              </a:rPr>
              <a:t>Опыт №2 "Вода течёт"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25963" y="2947863"/>
            <a:ext cx="2570069" cy="63104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3071" y="4630583"/>
            <a:ext cx="2472616" cy="44551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88647" y="5766028"/>
            <a:ext cx="5145902" cy="34922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10827" y="5972726"/>
            <a:ext cx="4439964" cy="32855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39379" y="693234"/>
            <a:ext cx="14409242" cy="114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1"/>
              </a:lnSpc>
            </a:pPr>
            <a:r>
              <a:rPr lang="en-US" sz="7462">
                <a:solidFill>
                  <a:srgbClr val="43A5FF"/>
                </a:solidFill>
                <a:latin typeface="Akzentica SemiBold Bold"/>
              </a:rPr>
              <a:t>Опыт №3 "Форма воды"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237</Words>
  <Application>Microsoft Macintosh PowerPoint</Application>
  <PresentationFormat>Произвольный</PresentationFormat>
  <Paragraphs>37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Arimo</vt:lpstr>
      <vt:lpstr>Poppins Medium</vt:lpstr>
      <vt:lpstr>Calibri</vt:lpstr>
      <vt:lpstr>Poppins Medium Bold</vt:lpstr>
      <vt:lpstr>Poppins Light</vt:lpstr>
      <vt:lpstr>Arimo Bold</vt:lpstr>
      <vt:lpstr>Akzentica SemiBold Bold</vt:lpstr>
      <vt:lpstr>Arial</vt:lpstr>
      <vt:lpstr>Poppins Light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чудеса воды. Путешествие ребят в волшебную лабораторию</dc:title>
  <dc:subject/>
  <dc:creator/>
  <cp:keywords/>
  <dc:description/>
  <cp:lastModifiedBy>Екатерина Семёнова</cp:lastModifiedBy>
  <cp:revision>4</cp:revision>
  <dcterms:created xsi:type="dcterms:W3CDTF">2006-08-16T00:00:00Z</dcterms:created>
  <dcterms:modified xsi:type="dcterms:W3CDTF">2024-04-03T08:50:31Z</dcterms:modified>
  <cp:category/>
  <dc:identifier>DAEx-2wvAHQ</dc:identifier>
</cp:coreProperties>
</file>