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61" r:id="rId3"/>
    <p:sldId id="260" r:id="rId4"/>
    <p:sldId id="257" r:id="rId5"/>
    <p:sldId id="258" r:id="rId6"/>
    <p:sldId id="263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4722B-B35C-4E7B-BBFE-55C629D7906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E20AB-52A0-4767-A756-05C7ACCA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Надо сказать где стоит звук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E20AB-52A0-4767-A756-05C7ACCA07B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E20AB-52A0-4767-A756-05C7ACCA07B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E20AB-52A0-4767-A756-05C7ACCA07B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E20AB-52A0-4767-A756-05C7ACCA07B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6513CC-9A12-4BA4-998F-2C0663B59208}" type="datetimeFigureOut">
              <a:rPr lang="ru-RU" smtClean="0"/>
              <a:pPr/>
              <a:t>12.11.2023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2DCEA-DC3F-447B-9556-18779A4280D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3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User\Desktop\&#1047;&#1072;&#1085;&#1103;&#1090;&#1080;&#1103;\&#1080;&#1075;&#1088;&#1072;\deti-onlinecom-repka_TSihvh3E.mp3" TargetMode="External"/><Relationship Id="rId6" Type="http://schemas.openxmlformats.org/officeDocument/2006/relationships/image" Target="../media/image18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47;&#1072;&#1085;&#1103;&#1090;&#1080;&#1103;\&#1080;&#1075;&#1088;&#1072;\deti-onlinecom-kurochka-ryaba_cSd6QKYd.mp3" TargetMode="External"/><Relationship Id="rId6" Type="http://schemas.openxmlformats.org/officeDocument/2006/relationships/image" Target="../media/image21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ozdravok.com/scenarii/konkursy/zagadki-pro/pomidor/" TargetMode="External"/><Relationship Id="rId13" Type="http://schemas.openxmlformats.org/officeDocument/2006/relationships/hyperlink" Target="https://www.hobobo.ru/zagadki/zagadki-pro-ruki/?ysclid=loo8maibr2658724789" TargetMode="External"/><Relationship Id="rId18" Type="http://schemas.openxmlformats.org/officeDocument/2006/relationships/hyperlink" Target="https://catherineasquithgallery.com/belye-fony/10953-snegir-na-belom-fone-91-foto.html" TargetMode="External"/><Relationship Id="rId3" Type="http://schemas.openxmlformats.org/officeDocument/2006/relationships/hyperlink" Target="https://pozdravok.com/scenarii/konkursy/zagadki-pro/snegirya/" TargetMode="External"/><Relationship Id="rId7" Type="http://schemas.openxmlformats.org/officeDocument/2006/relationships/hyperlink" Target="https://aae.su/zagadki-pro-korabl.html?utm_referrer=https://ya.ru/" TargetMode="External"/><Relationship Id="rId12" Type="http://schemas.openxmlformats.org/officeDocument/2006/relationships/hyperlink" Target="https://mamamozhetvse.ru/zagadki-pro-ryb-dlya-detej-36-luchshix.html?ysclid=loo5zy0vtx491892550" TargetMode="External"/><Relationship Id="rId17" Type="http://schemas.openxmlformats.org/officeDocument/2006/relationships/hyperlink" Target="https://stylishbag.ru/7-kartinki/yakor-kartinka-na-belom-fone.html" TargetMode="External"/><Relationship Id="rId2" Type="http://schemas.openxmlformats.org/officeDocument/2006/relationships/hyperlink" Target="http://mirdetstva5.ru/zagadki-pro-yakor?ysclid=loo87hfkg2164906332" TargetMode="External"/><Relationship Id="rId16" Type="http://schemas.openxmlformats.org/officeDocument/2006/relationships/hyperlink" Target="https://gas-kvas.com/detskie-risunki/print:page,1,35403-korabl-detskij-risunok-kartinka-49-foto.html" TargetMode="External"/><Relationship Id="rId20" Type="http://schemas.openxmlformats.org/officeDocument/2006/relationships/hyperlink" Target="https://arnfoto.ru/&#1075;&#1086;&#1083;&#1086;&#1074;&#1072;-&#1075;&#1091;&#1089;&#1077;&#1085;&#1080;&#1094;&#1099;-&#1082;&#1072;&#1088;&#1090;&#1080;&#1085;&#1082;&#1080;-&#1076;&#1083;&#1103;-&#1076;&#1077;&#1090;&#1077;&#1081;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mamozhetvse.ru/zagadki-pro-redisku-dlya-detej-luchshie.html?ysclid=loo8f5xile114362817" TargetMode="External"/><Relationship Id="rId11" Type="http://schemas.openxmlformats.org/officeDocument/2006/relationships/hyperlink" Target="https://afez.ru/zagadki-dlya-detej-s-otvetami/zhivotnye/kenguru" TargetMode="External"/><Relationship Id="rId5" Type="http://schemas.openxmlformats.org/officeDocument/2006/relationships/hyperlink" Target="https://mamamozhetvse.ru/zagadki-pro-repku-dlya-detej-luchshie.html?ysclid=loo8dzi259905906120" TargetMode="External"/><Relationship Id="rId15" Type="http://schemas.openxmlformats.org/officeDocument/2006/relationships/hyperlink" Target="https://triptonkosti.ru/7-kartinki/kenguru-kartinka-dlya-detej-na-prozrachnom-fone.html" TargetMode="External"/><Relationship Id="rId10" Type="http://schemas.openxmlformats.org/officeDocument/2006/relationships/hyperlink" Target="https://2karandasha.ru/zagadki-dlya-detey/pro-ptic/pro-kuricu/1912" TargetMode="External"/><Relationship Id="rId19" Type="http://schemas.openxmlformats.org/officeDocument/2006/relationships/hyperlink" Target="https://stylishbag.ru/4-kartinki/kartinka-fonar-dlya-detej-na-prozrachnom-fone-dlya-detej.html" TargetMode="External"/><Relationship Id="rId4" Type="http://schemas.openxmlformats.org/officeDocument/2006/relationships/hyperlink" Target="https://kykyryzo.ru/&#1079;&#1072;&#1075;&#1072;&#1076;&#1082;&#1072;-&#1087;&#1088;&#1086;-&#1092;&#1086;&#1085;&#1072;&#1088;&#1080;&#1082;-16-&#1096;&#1090;&#1091;&#1082;/?ysclid=loo8d9jzgi275161018" TargetMode="External"/><Relationship Id="rId9" Type="http://schemas.openxmlformats.org/officeDocument/2006/relationships/hyperlink" Target="https://2karandasha.ru/zagadki-dlya-detey/pro-jivotnyh/pro-tigra" TargetMode="External"/><Relationship Id="rId14" Type="http://schemas.openxmlformats.org/officeDocument/2006/relationships/hyperlink" Target="https://chertiynok.blogspot.com/2018/05/blog-post_22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Интерактивная игра</a:t>
            </a:r>
            <a:br>
              <a:rPr lang="ru-RU" dirty="0" smtClean="0"/>
            </a:br>
            <a:r>
              <a:rPr lang="ru-RU" dirty="0" smtClean="0"/>
              <a:t>«Весёлая гусеница»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08912" cy="64807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Муниципальное дошкольное образовательное учреждение детский сад комбинированного вида №2 «Радуга»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err="1"/>
              <a:t>г</a:t>
            </a:r>
            <a:r>
              <a:rPr lang="ru-RU" dirty="0" err="1" smtClean="0"/>
              <a:t>.Заозерс</a:t>
            </a:r>
            <a:r>
              <a:rPr lang="ru-RU" dirty="0" smtClean="0"/>
              <a:t>, 2023 г.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Подготовила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algn="r"/>
            <a:r>
              <a:rPr lang="ru-RU" dirty="0"/>
              <a:t>в</a:t>
            </a:r>
            <a:r>
              <a:rPr lang="ru-RU" dirty="0" smtClean="0"/>
              <a:t>оспитатель  Галактионова Н.Г.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игры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Автоматизировать звуки </a:t>
            </a:r>
            <a:r>
              <a:rPr lang="ru-RU" dirty="0" err="1" smtClean="0"/>
              <a:t>Р-Рь</a:t>
            </a:r>
            <a:r>
              <a:rPr lang="ru-RU" dirty="0" smtClean="0"/>
              <a:t> в словах.</a:t>
            </a:r>
          </a:p>
          <a:p>
            <a:r>
              <a:rPr lang="ru-RU" dirty="0" smtClean="0"/>
              <a:t>Учить составлять предложение по картинкам.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Описание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r>
              <a:rPr lang="ru-RU" dirty="0" smtClean="0"/>
              <a:t>На 4 слайде изображена гусеница с твердым звуком «Р». Взрослый читает загадку, ребенок отгадывает. По щелчку открывается картинка-ответ. </a:t>
            </a:r>
            <a:r>
              <a:rPr lang="ru-RU" dirty="0" smtClean="0"/>
              <a:t>Ребенку </a:t>
            </a:r>
            <a:r>
              <a:rPr lang="ru-RU" dirty="0" smtClean="0"/>
              <a:t>н</a:t>
            </a:r>
            <a:r>
              <a:rPr lang="ru-RU" dirty="0" smtClean="0"/>
              <a:t>еобходимо определить </a:t>
            </a:r>
            <a:r>
              <a:rPr lang="ru-RU" dirty="0" smtClean="0"/>
              <a:t>местоположение звука в </a:t>
            </a:r>
            <a:r>
              <a:rPr lang="ru-RU" dirty="0" smtClean="0"/>
              <a:t>каждом слове </a:t>
            </a:r>
            <a:r>
              <a:rPr lang="ru-RU" dirty="0" smtClean="0"/>
              <a:t>(начало, середина, конец слова).</a:t>
            </a:r>
          </a:p>
          <a:p>
            <a:r>
              <a:rPr lang="ru-RU" dirty="0" smtClean="0"/>
              <a:t>На 5 слайде выполняется аналогичная </a:t>
            </a:r>
            <a:r>
              <a:rPr lang="ru-RU" dirty="0" smtClean="0"/>
              <a:t>работа (только </a:t>
            </a:r>
            <a:r>
              <a:rPr lang="ru-RU" dirty="0" smtClean="0"/>
              <a:t>со звуком «</a:t>
            </a:r>
            <a:r>
              <a:rPr lang="ru-RU" dirty="0" err="1" smtClean="0"/>
              <a:t>Рь</a:t>
            </a:r>
            <a:r>
              <a:rPr lang="ru-RU" smtClean="0"/>
              <a:t>»).</a:t>
            </a:r>
            <a:endParaRPr lang="ru-RU" dirty="0" smtClean="0"/>
          </a:p>
          <a:p>
            <a:r>
              <a:rPr lang="ru-RU" dirty="0" smtClean="0"/>
              <a:t>На 6 и 7 слайдах ребенку необходимо вставить пропущенное слово в предложение, назвать слово со звуком «Р» и «</a:t>
            </a:r>
            <a:r>
              <a:rPr lang="ru-RU" dirty="0" err="1" smtClean="0"/>
              <a:t>Рь</a:t>
            </a:r>
            <a:r>
              <a:rPr lang="ru-RU" dirty="0" smtClean="0"/>
              <a:t>», определить его местоположение в предложении.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293096"/>
            <a:ext cx="2232248" cy="2337483"/>
          </a:xfrm>
          <a:prstGeom prst="rect">
            <a:avLst/>
          </a:prstGeom>
          <a:noFill/>
        </p:spPr>
      </p:pic>
      <p:pic>
        <p:nvPicPr>
          <p:cNvPr id="6" name="Содержимое 5" descr="Не-подтверждено-108540.jpe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r="50653" b="14092"/>
          <a:stretch>
            <a:fillRect/>
          </a:stretch>
        </p:blipFill>
        <p:spPr>
          <a:xfrm>
            <a:off x="251520" y="2420888"/>
            <a:ext cx="2232248" cy="2232248"/>
          </a:xfrm>
        </p:spPr>
      </p:pic>
      <p:pic>
        <p:nvPicPr>
          <p:cNvPr id="9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933055"/>
            <a:ext cx="2269031" cy="2376000"/>
          </a:xfrm>
          <a:prstGeom prst="rect">
            <a:avLst/>
          </a:prstGeom>
          <a:noFill/>
        </p:spPr>
      </p:pic>
      <p:pic>
        <p:nvPicPr>
          <p:cNvPr id="10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005064"/>
            <a:ext cx="2269030" cy="2376000"/>
          </a:xfrm>
          <a:prstGeom prst="rect">
            <a:avLst/>
          </a:prstGeom>
          <a:noFill/>
        </p:spPr>
      </p:pic>
      <p:pic>
        <p:nvPicPr>
          <p:cNvPr id="11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293096"/>
            <a:ext cx="2269031" cy="2376000"/>
          </a:xfrm>
          <a:prstGeom prst="rect">
            <a:avLst/>
          </a:prstGeom>
          <a:noFill/>
        </p:spPr>
      </p:pic>
      <p:pic>
        <p:nvPicPr>
          <p:cNvPr id="1029" name="Picture 5" descr="C:\Users\User\Desktop\Занятия\игра\1674249084_papik-pro-p-risunok-bukva-r-2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755576" y="4725144"/>
            <a:ext cx="1163127" cy="1296144"/>
          </a:xfrm>
          <a:prstGeom prst="rect">
            <a:avLst/>
          </a:prstGeom>
          <a:noFill/>
        </p:spPr>
      </p:pic>
      <p:pic>
        <p:nvPicPr>
          <p:cNvPr id="1030" name="Picture 6" descr="C:\Users\User\Desktop\Занятия\игра\рука.png"/>
          <p:cNvPicPr>
            <a:picLocks noChangeAspect="1" noChangeArrowheads="1"/>
          </p:cNvPicPr>
          <p:nvPr/>
        </p:nvPicPr>
        <p:blipFill>
          <a:blip r:embed="rId6" cstate="print"/>
          <a:srcRect r="49606"/>
          <a:stretch>
            <a:fillRect/>
          </a:stretch>
        </p:blipFill>
        <p:spPr bwMode="auto">
          <a:xfrm>
            <a:off x="2339752" y="4437112"/>
            <a:ext cx="936104" cy="1028171"/>
          </a:xfrm>
          <a:prstGeom prst="rect">
            <a:avLst/>
          </a:prstGeom>
          <a:noFill/>
        </p:spPr>
      </p:pic>
      <p:pic>
        <p:nvPicPr>
          <p:cNvPr id="1031" name="Picture 7" descr="C:\Users\User\Desktop\Занятия\игра\рыба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581128"/>
            <a:ext cx="1199749" cy="896227"/>
          </a:xfrm>
          <a:prstGeom prst="rect">
            <a:avLst/>
          </a:prstGeom>
          <a:noFill/>
        </p:spPr>
      </p:pic>
      <p:pic>
        <p:nvPicPr>
          <p:cNvPr id="1035" name="Picture 11" descr="C:\Users\User\Desktop\Занятия\игра\тигр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078" r="26431"/>
          <a:stretch>
            <a:fillRect/>
          </a:stretch>
        </p:blipFill>
        <p:spPr bwMode="auto">
          <a:xfrm>
            <a:off x="6732240" y="4437112"/>
            <a:ext cx="890474" cy="1058097"/>
          </a:xfrm>
          <a:prstGeom prst="rect">
            <a:avLst/>
          </a:prstGeom>
          <a:noFill/>
        </p:spPr>
      </p:pic>
      <p:pic>
        <p:nvPicPr>
          <p:cNvPr id="1036" name="Picture 12" descr="C:\Users\User\Desktop\Занятия\игра\кунгуру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2060" r="31575"/>
          <a:stretch>
            <a:fillRect/>
          </a:stretch>
        </p:blipFill>
        <p:spPr bwMode="auto">
          <a:xfrm>
            <a:off x="4716016" y="4725144"/>
            <a:ext cx="1008112" cy="1223047"/>
          </a:xfrm>
          <a:prstGeom prst="rect">
            <a:avLst/>
          </a:prstGeom>
          <a:noFill/>
        </p:spPr>
      </p:pic>
      <p:pic>
        <p:nvPicPr>
          <p:cNvPr id="1037" name="Picture 13" descr="C:\Users\User\Desktop\Занятия\игра\курица.pn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724128" y="4797152"/>
            <a:ext cx="936104" cy="999354"/>
          </a:xfrm>
          <a:prstGeom prst="rect">
            <a:avLst/>
          </a:prstGeom>
          <a:noFill/>
        </p:spPr>
      </p:pic>
      <p:pic>
        <p:nvPicPr>
          <p:cNvPr id="1039" name="Picture 15" descr="C:\Users\User\Desktop\Занятия\игра\помодор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6F2F1"/>
              </a:clrFrom>
              <a:clrTo>
                <a:srgbClr val="F6F2F1">
                  <a:alpha val="0"/>
                </a:srgbClr>
              </a:clrTo>
            </a:clrChange>
          </a:blip>
          <a:srcRect l="15130" r="14265"/>
          <a:stretch>
            <a:fillRect/>
          </a:stretch>
        </p:blipFill>
        <p:spPr bwMode="auto">
          <a:xfrm>
            <a:off x="7740352" y="4437112"/>
            <a:ext cx="1008112" cy="1070856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683568" y="188640"/>
            <a:ext cx="8280920" cy="341632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dirty="0" smtClean="0">
                <a:latin typeface="+mn-lt"/>
              </a:rPr>
              <a:t>1.Любят труд,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Не терпят скуки,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Всё умеют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Наши… (Руки) </a:t>
            </a:r>
          </a:p>
          <a:p>
            <a:r>
              <a:rPr lang="ru-RU" dirty="0" smtClean="0">
                <a:latin typeface="+mn-lt"/>
              </a:rPr>
              <a:t>2.В море плавает, в реке, </a:t>
            </a:r>
          </a:p>
          <a:p>
            <a:r>
              <a:rPr lang="ru-RU" dirty="0" smtClean="0">
                <a:latin typeface="+mn-lt"/>
              </a:rPr>
              <a:t>С плавниками, в чешуе. </a:t>
            </a:r>
          </a:p>
          <a:p>
            <a:r>
              <a:rPr lang="ru-RU" dirty="0" smtClean="0">
                <a:latin typeface="+mn-lt"/>
              </a:rPr>
              <a:t>Она ни с кем не говорит,</a:t>
            </a:r>
          </a:p>
          <a:p>
            <a:r>
              <a:rPr lang="ru-RU" dirty="0" smtClean="0">
                <a:latin typeface="+mn-lt"/>
              </a:rPr>
              <a:t>Пузырьки пускает и молчит. (Рыба) </a:t>
            </a:r>
          </a:p>
          <a:p>
            <a:endParaRPr lang="ru-RU" dirty="0" smtClean="0">
              <a:latin typeface="+mn-lt"/>
            </a:endParaRPr>
          </a:p>
          <a:p>
            <a:endParaRPr lang="ru-RU" dirty="0"/>
          </a:p>
          <a:p>
            <a:r>
              <a:rPr lang="ru-RU" dirty="0" smtClean="0">
                <a:latin typeface="+mn-lt"/>
              </a:rPr>
              <a:t> </a:t>
            </a: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3.Сумку носит впереди, </a:t>
            </a:r>
          </a:p>
          <a:p>
            <a:r>
              <a:rPr lang="ru-RU" dirty="0" smtClean="0">
                <a:latin typeface="+mn-lt"/>
              </a:rPr>
              <a:t>Хвост длиннющий позади. </a:t>
            </a:r>
          </a:p>
          <a:p>
            <a:r>
              <a:rPr lang="ru-RU" dirty="0" smtClean="0">
                <a:latin typeface="+mn-lt"/>
              </a:rPr>
              <a:t>Ловко скачет по двору Длинноногий… (Кенгуру) </a:t>
            </a:r>
          </a:p>
          <a:p>
            <a:r>
              <a:rPr lang="ru-RU" dirty="0" smtClean="0">
                <a:latin typeface="+mn-lt"/>
              </a:rPr>
              <a:t>4.</a:t>
            </a:r>
            <a:r>
              <a:rPr lang="ru-RU" dirty="0"/>
              <a:t> По волнам дворец </a:t>
            </a:r>
            <a:r>
              <a:rPr lang="ru-RU" dirty="0" smtClean="0"/>
              <a:t>плывет,</a:t>
            </a:r>
          </a:p>
          <a:p>
            <a:r>
              <a:rPr lang="ru-RU" dirty="0" smtClean="0"/>
              <a:t>На </a:t>
            </a:r>
            <a:r>
              <a:rPr lang="ru-RU" dirty="0"/>
              <a:t>себе людей везет. </a:t>
            </a:r>
            <a:r>
              <a:rPr lang="ru-RU" dirty="0" smtClean="0"/>
              <a:t>(Корабль)</a:t>
            </a:r>
            <a:r>
              <a:rPr lang="ru-RU" dirty="0"/>
              <a:t> 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5.Знает весь кошачий мир,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что хозяин в джунглях… (</a:t>
            </a:r>
            <a:r>
              <a:rPr lang="ru-RU" dirty="0" smtClean="0"/>
              <a:t>Тигр)</a:t>
            </a:r>
          </a:p>
          <a:p>
            <a:r>
              <a:rPr lang="ru-RU" dirty="0" smtClean="0"/>
              <a:t>6.</a:t>
            </a:r>
            <a:r>
              <a:rPr lang="ru-RU" dirty="0" smtClean="0">
                <a:latin typeface="+mn-lt"/>
              </a:rPr>
              <a:t>На него упал мой взор,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Это вкусный ... (Помидор)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179512" y="4293096"/>
            <a:ext cx="2232248" cy="2337483"/>
          </a:xfrm>
          <a:prstGeom prst="rect">
            <a:avLst/>
          </a:prstGeom>
          <a:noFill/>
        </p:spPr>
      </p:pic>
      <p:pic>
        <p:nvPicPr>
          <p:cNvPr id="6" name="Содержимое 5" descr="Не-подтверждено-108540.jpe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r="50653" b="14092"/>
          <a:stretch>
            <a:fillRect/>
          </a:stretch>
        </p:blipFill>
        <p:spPr>
          <a:xfrm>
            <a:off x="251520" y="2420888"/>
            <a:ext cx="2232248" cy="2232248"/>
          </a:xfrm>
        </p:spPr>
      </p:pic>
      <p:pic>
        <p:nvPicPr>
          <p:cNvPr id="9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933055"/>
            <a:ext cx="2269031" cy="2376000"/>
          </a:xfrm>
          <a:prstGeom prst="rect">
            <a:avLst/>
          </a:prstGeom>
          <a:noFill/>
        </p:spPr>
      </p:pic>
      <p:pic>
        <p:nvPicPr>
          <p:cNvPr id="10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005064"/>
            <a:ext cx="2269030" cy="2376000"/>
          </a:xfrm>
          <a:prstGeom prst="rect">
            <a:avLst/>
          </a:prstGeom>
          <a:noFill/>
        </p:spPr>
      </p:pic>
      <p:pic>
        <p:nvPicPr>
          <p:cNvPr id="11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293096"/>
            <a:ext cx="2269031" cy="2376000"/>
          </a:xfrm>
          <a:prstGeom prst="rect">
            <a:avLst/>
          </a:prstGeom>
          <a:noFill/>
        </p:spPr>
      </p:pic>
      <p:pic>
        <p:nvPicPr>
          <p:cNvPr id="1030" name="Picture 6" descr="C:\Users\User\Desktop\Занятия\игра\рука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t="8333"/>
          <a:stretch>
            <a:fillRect/>
          </a:stretch>
        </p:blipFill>
        <p:spPr bwMode="auto">
          <a:xfrm rot="5400000">
            <a:off x="2213737" y="4504621"/>
            <a:ext cx="1404157" cy="864096"/>
          </a:xfrm>
          <a:prstGeom prst="rect">
            <a:avLst/>
          </a:prstGeom>
          <a:noFill/>
        </p:spPr>
      </p:pic>
      <p:pic>
        <p:nvPicPr>
          <p:cNvPr id="1031" name="Picture 7" descr="C:\Users\User\Desktop\Занятия\игра\рыба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229" r="21136" b="11620"/>
          <a:stretch>
            <a:fillRect/>
          </a:stretch>
        </p:blipFill>
        <p:spPr bwMode="auto">
          <a:xfrm>
            <a:off x="3419872" y="4293096"/>
            <a:ext cx="1060481" cy="1296144"/>
          </a:xfrm>
          <a:prstGeom prst="rect">
            <a:avLst/>
          </a:prstGeom>
          <a:noFill/>
        </p:spPr>
      </p:pic>
      <p:pic>
        <p:nvPicPr>
          <p:cNvPr id="1035" name="Picture 11" descr="C:\Users\User\Desktop\Занятия\игра\тигр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282" t="20416" r="5771" b="18335"/>
          <a:stretch>
            <a:fillRect/>
          </a:stretch>
        </p:blipFill>
        <p:spPr bwMode="auto">
          <a:xfrm>
            <a:off x="6732239" y="4581128"/>
            <a:ext cx="1085659" cy="1008112"/>
          </a:xfrm>
          <a:prstGeom prst="rect">
            <a:avLst/>
          </a:prstGeom>
          <a:noFill/>
        </p:spPr>
      </p:pic>
      <p:pic>
        <p:nvPicPr>
          <p:cNvPr id="1037" name="Picture 13" descr="C:\Users\User\Desktop\Занятия\игра\курица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4725144"/>
            <a:ext cx="936104" cy="1161059"/>
          </a:xfrm>
          <a:prstGeom prst="rect">
            <a:avLst/>
          </a:prstGeom>
          <a:noFill/>
        </p:spPr>
      </p:pic>
      <p:pic>
        <p:nvPicPr>
          <p:cNvPr id="1039" name="Picture 15" descr="C:\Users\User\Desktop\Занятия\игра\помодор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rcRect l="14286" r="14286"/>
          <a:stretch>
            <a:fillRect/>
          </a:stretch>
        </p:blipFill>
        <p:spPr bwMode="auto">
          <a:xfrm>
            <a:off x="7884368" y="4509120"/>
            <a:ext cx="792088" cy="1108923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683568" y="188640"/>
            <a:ext cx="8280920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/>
            <a:r>
              <a:rPr lang="ru-RU" dirty="0" smtClean="0"/>
              <a:t>1.Это </a:t>
            </a:r>
            <a:r>
              <a:rPr lang="ru-RU" dirty="0"/>
              <a:t>сочный </a:t>
            </a:r>
            <a:r>
              <a:rPr lang="ru-RU" dirty="0" smtClean="0"/>
              <a:t>корнеплод,</a:t>
            </a:r>
          </a:p>
          <a:p>
            <a:pPr marL="342900" indent="-342900"/>
            <a:r>
              <a:rPr lang="ru-RU" dirty="0" smtClean="0"/>
              <a:t>В </a:t>
            </a:r>
            <a:r>
              <a:rPr lang="ru-RU" dirty="0"/>
              <a:t>огороде он растет. </a:t>
            </a:r>
            <a:endParaRPr lang="ru-RU" dirty="0" smtClean="0"/>
          </a:p>
          <a:p>
            <a:pPr marL="342900" indent="-342900"/>
            <a:r>
              <a:rPr lang="ru-RU" dirty="0" smtClean="0"/>
              <a:t>Чаще </a:t>
            </a:r>
            <a:r>
              <a:rPr lang="ru-RU" dirty="0"/>
              <a:t>красным он бывает, </a:t>
            </a:r>
            <a:endParaRPr lang="ru-RU" dirty="0" smtClean="0"/>
          </a:p>
          <a:p>
            <a:pPr marL="342900" indent="-342900"/>
            <a:r>
              <a:rPr lang="ru-RU" dirty="0" smtClean="0"/>
              <a:t>К </a:t>
            </a:r>
            <a:r>
              <a:rPr lang="ru-RU" dirty="0"/>
              <a:t>нам в салаты попадает, </a:t>
            </a:r>
            <a:endParaRPr lang="ru-RU" dirty="0" smtClean="0"/>
          </a:p>
          <a:p>
            <a:pPr marL="342900" indent="-342900"/>
            <a:r>
              <a:rPr lang="ru-RU" dirty="0" smtClean="0"/>
              <a:t>На </a:t>
            </a:r>
            <a:r>
              <a:rPr lang="ru-RU" dirty="0"/>
              <a:t>тарелку, в плошку, в миску. </a:t>
            </a:r>
            <a:endParaRPr lang="ru-RU" dirty="0" smtClean="0"/>
          </a:p>
          <a:p>
            <a:pPr marL="342900" indent="-342900"/>
            <a:r>
              <a:rPr lang="ru-RU" dirty="0" smtClean="0"/>
              <a:t>Это </a:t>
            </a:r>
            <a:r>
              <a:rPr lang="ru-RU" dirty="0"/>
              <a:t>– вкусная… </a:t>
            </a:r>
            <a:r>
              <a:rPr lang="ru-RU" dirty="0" smtClean="0"/>
              <a:t>(Редиска)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2.</a:t>
            </a:r>
            <a:r>
              <a:rPr lang="ru-RU" dirty="0"/>
              <a:t> Бабка, старый дед и </a:t>
            </a:r>
            <a:r>
              <a:rPr lang="ru-RU" dirty="0" smtClean="0"/>
              <a:t>внучка,</a:t>
            </a:r>
          </a:p>
          <a:p>
            <a:r>
              <a:rPr lang="ru-RU" dirty="0" smtClean="0"/>
              <a:t>Мышка</a:t>
            </a:r>
            <a:r>
              <a:rPr lang="ru-RU" dirty="0"/>
              <a:t>, кот, собака </a:t>
            </a:r>
            <a:r>
              <a:rPr lang="ru-RU" dirty="0" smtClean="0"/>
              <a:t>Жучка</a:t>
            </a:r>
          </a:p>
          <a:p>
            <a:r>
              <a:rPr lang="ru-RU" dirty="0" smtClean="0"/>
              <a:t>Вместе </a:t>
            </a:r>
            <a:r>
              <a:rPr lang="ru-RU" dirty="0"/>
              <a:t>все меня смогли </a:t>
            </a:r>
            <a:endParaRPr lang="ru-RU" dirty="0" smtClean="0"/>
          </a:p>
          <a:p>
            <a:r>
              <a:rPr lang="ru-RU" dirty="0" smtClean="0"/>
              <a:t>Вытянуть </a:t>
            </a:r>
            <a:r>
              <a:rPr lang="ru-RU" dirty="0"/>
              <a:t>из-под земли. (Репка)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>
              <a:latin typeface="+mn-lt"/>
            </a:endParaRPr>
          </a:p>
          <a:p>
            <a:endParaRPr lang="ru-RU" dirty="0" smtClean="0"/>
          </a:p>
          <a:p>
            <a:endParaRPr lang="ru-RU" dirty="0">
              <a:latin typeface="+mn-lt"/>
            </a:endParaRPr>
          </a:p>
          <a:p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3.</a:t>
            </a:r>
            <a:r>
              <a:rPr lang="ru-RU" dirty="0"/>
              <a:t> Зайчик скачет по стене</a:t>
            </a:r>
            <a:r>
              <a:rPr lang="ru-RU" dirty="0" smtClean="0"/>
              <a:t>…</a:t>
            </a:r>
          </a:p>
          <a:p>
            <a:r>
              <a:rPr lang="ru-RU" dirty="0" smtClean="0"/>
              <a:t>Зайчик </a:t>
            </a:r>
            <a:r>
              <a:rPr lang="ru-RU" dirty="0"/>
              <a:t>прыгает во тьме… </a:t>
            </a:r>
            <a:endParaRPr lang="ru-RU" dirty="0" smtClean="0"/>
          </a:p>
          <a:p>
            <a:r>
              <a:rPr lang="ru-RU" dirty="0" smtClean="0"/>
              <a:t>Белый</a:t>
            </a:r>
            <a:r>
              <a:rPr lang="ru-RU" dirty="0"/>
              <a:t>, кругленький как шарик.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в руках моих …. (Фонарик)</a:t>
            </a:r>
            <a:r>
              <a:rPr lang="ru-RU" dirty="0" smtClean="0">
                <a:latin typeface="+mn-lt"/>
              </a:rPr>
              <a:t> </a:t>
            </a:r>
          </a:p>
          <a:p>
            <a:r>
              <a:rPr lang="ru-RU" dirty="0" smtClean="0">
                <a:latin typeface="+mn-lt"/>
              </a:rPr>
              <a:t>4.Она кудахчет по утрам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Неся яйцо в подарок нам. (Курица) </a:t>
            </a:r>
          </a:p>
          <a:p>
            <a:r>
              <a:rPr lang="ru-RU" dirty="0" smtClean="0">
                <a:latin typeface="+mn-lt"/>
              </a:rPr>
              <a:t>5.</a:t>
            </a:r>
            <a:r>
              <a:rPr lang="ru-RU" dirty="0"/>
              <a:t> Красногрудый, чернокрылый, </a:t>
            </a:r>
            <a:endParaRPr lang="ru-RU" dirty="0" smtClean="0"/>
          </a:p>
          <a:p>
            <a:r>
              <a:rPr lang="ru-RU" dirty="0" smtClean="0"/>
              <a:t>Любит </a:t>
            </a:r>
            <a:r>
              <a:rPr lang="ru-RU" dirty="0"/>
              <a:t>зёрнышки клевать,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первым снегом на рябине. </a:t>
            </a:r>
            <a:endParaRPr lang="ru-RU" dirty="0" smtClean="0"/>
          </a:p>
          <a:p>
            <a:r>
              <a:rPr lang="ru-RU" dirty="0" smtClean="0"/>
              <a:t>Он </a:t>
            </a:r>
            <a:r>
              <a:rPr lang="ru-RU" dirty="0"/>
              <a:t>появится опять (Снегирь) </a:t>
            </a:r>
            <a:endParaRPr lang="ru-RU" dirty="0" smtClean="0"/>
          </a:p>
          <a:p>
            <a:r>
              <a:rPr lang="ru-RU" dirty="0" smtClean="0"/>
              <a:t>6.</a:t>
            </a:r>
            <a:r>
              <a:rPr lang="ru-RU" dirty="0"/>
              <a:t> Кораблям надёжный друг</a:t>
            </a:r>
            <a:r>
              <a:rPr lang="ru-RU" dirty="0" smtClean="0"/>
              <a:t>!</a:t>
            </a:r>
          </a:p>
          <a:p>
            <a:r>
              <a:rPr lang="ru-RU" dirty="0" smtClean="0"/>
              <a:t>Лапой </a:t>
            </a:r>
            <a:r>
              <a:rPr lang="ru-RU" dirty="0"/>
              <a:t>сжал морской я грунт.</a:t>
            </a:r>
          </a:p>
          <a:p>
            <a:r>
              <a:rPr lang="ru-RU" dirty="0" smtClean="0"/>
              <a:t>И </a:t>
            </a:r>
            <a:r>
              <a:rPr lang="ru-RU" dirty="0"/>
              <a:t>на дне морском лежу. </a:t>
            </a:r>
            <a:endParaRPr lang="ru-RU" dirty="0" smtClean="0"/>
          </a:p>
          <a:p>
            <a:r>
              <a:rPr lang="ru-RU" dirty="0" smtClean="0"/>
              <a:t>Крепко </a:t>
            </a:r>
            <a:r>
              <a:rPr lang="ru-RU" dirty="0"/>
              <a:t>корабли держу… (Якорь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2051" name="Picture 3" descr="C:\Users\User\Desktop\Занятия\игра\р2.png"/>
          <p:cNvPicPr>
            <a:picLocks noChangeAspect="1" noChangeArrowheads="1"/>
          </p:cNvPicPr>
          <p:nvPr/>
        </p:nvPicPr>
        <p:blipFill>
          <a:blip r:embed="rId10" cstate="print">
            <a:lum bright="-40000" contrast="-30000"/>
          </a:blip>
          <a:srcRect/>
          <a:stretch>
            <a:fillRect/>
          </a:stretch>
        </p:blipFill>
        <p:spPr bwMode="auto">
          <a:xfrm>
            <a:off x="755576" y="4653136"/>
            <a:ext cx="1080120" cy="1315685"/>
          </a:xfrm>
          <a:prstGeom prst="rect">
            <a:avLst/>
          </a:prstGeom>
          <a:noFill/>
        </p:spPr>
      </p:pic>
      <p:pic>
        <p:nvPicPr>
          <p:cNvPr id="2052" name="Picture 4" descr="C:\Users\User\Desktop\Занятия\игра\фонарик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111" r="38889" b="12162"/>
          <a:stretch>
            <a:fillRect/>
          </a:stretch>
        </p:blipFill>
        <p:spPr bwMode="auto">
          <a:xfrm>
            <a:off x="4788024" y="4725144"/>
            <a:ext cx="769932" cy="1112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293096"/>
            <a:ext cx="2232248" cy="2337483"/>
          </a:xfrm>
          <a:prstGeom prst="rect">
            <a:avLst/>
          </a:prstGeom>
          <a:noFill/>
        </p:spPr>
      </p:pic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00483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1.Вставь пропущенное слово в предложение.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2.Назови слово со звуком «</a:t>
            </a:r>
            <a:r>
              <a:rPr lang="ru-RU" sz="2400" dirty="0" err="1" smtClean="0">
                <a:solidFill>
                  <a:schemeClr val="tx1"/>
                </a:solidFill>
              </a:rPr>
              <a:t>Рь</a:t>
            </a:r>
            <a:r>
              <a:rPr lang="ru-RU" sz="2400" dirty="0" smtClean="0">
                <a:solidFill>
                  <a:schemeClr val="tx1"/>
                </a:solidFill>
              </a:rPr>
              <a:t>».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3.Назови местоположение звука в слове.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4.Назови местоположение слова «репка» в предложении.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Не-подтверждено-108540.jpeg"/>
          <p:cNvPicPr>
            <a:picLocks noGrp="1" noChangeAspect="1"/>
          </p:cNvPicPr>
          <p:nvPr>
            <p:ph idx="4294967295"/>
          </p:nvPr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r="50653" b="14092"/>
          <a:stretch>
            <a:fillRect/>
          </a:stretch>
        </p:blipFill>
        <p:spPr>
          <a:xfrm>
            <a:off x="251520" y="2420888"/>
            <a:ext cx="2233613" cy="2232025"/>
          </a:xfrm>
        </p:spPr>
      </p:pic>
      <p:pic>
        <p:nvPicPr>
          <p:cNvPr id="9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933055"/>
            <a:ext cx="2269031" cy="2376000"/>
          </a:xfrm>
          <a:prstGeom prst="rect">
            <a:avLst/>
          </a:prstGeom>
          <a:noFill/>
        </p:spPr>
      </p:pic>
      <p:pic>
        <p:nvPicPr>
          <p:cNvPr id="10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005064"/>
            <a:ext cx="2269030" cy="2376000"/>
          </a:xfrm>
          <a:prstGeom prst="rect">
            <a:avLst/>
          </a:prstGeom>
          <a:noFill/>
        </p:spPr>
      </p:pic>
      <p:pic>
        <p:nvPicPr>
          <p:cNvPr id="11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005064"/>
            <a:ext cx="2269031" cy="2376000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2843808" y="4653136"/>
            <a:ext cx="0" cy="720080"/>
          </a:xfrm>
          <a:prstGeom prst="line">
            <a:avLst/>
          </a:prstGeom>
          <a:ln w="4762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43808" y="5373216"/>
            <a:ext cx="1296144" cy="0"/>
          </a:xfrm>
          <a:prstGeom prst="line">
            <a:avLst/>
          </a:prstGeom>
          <a:ln w="47625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32040" y="5373216"/>
            <a:ext cx="1440160" cy="0"/>
          </a:xfrm>
          <a:prstGeom prst="line">
            <a:avLst/>
          </a:prstGeom>
          <a:ln w="476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020272" y="5373216"/>
            <a:ext cx="1368152" cy="0"/>
          </a:xfrm>
          <a:prstGeom prst="line">
            <a:avLst/>
          </a:prstGeom>
          <a:ln w="476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8532440" y="5301208"/>
            <a:ext cx="144000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Users\User\Desktop\Занятия\игра\репа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434" r="21409"/>
          <a:stretch>
            <a:fillRect/>
          </a:stretch>
        </p:blipFill>
        <p:spPr bwMode="auto">
          <a:xfrm>
            <a:off x="7164288" y="3933056"/>
            <a:ext cx="1152128" cy="1550940"/>
          </a:xfrm>
          <a:prstGeom prst="rect">
            <a:avLst/>
          </a:prstGeom>
          <a:noFill/>
        </p:spPr>
      </p:pic>
      <p:pic>
        <p:nvPicPr>
          <p:cNvPr id="1027" name="Picture 3" descr="C:\Users\User\Desktop\Занятия\игра\дед.png"/>
          <p:cNvPicPr>
            <a:picLocks noChangeAspect="1" noChangeArrowheads="1"/>
          </p:cNvPicPr>
          <p:nvPr/>
        </p:nvPicPr>
        <p:blipFill>
          <a:blip r:embed="rId7" cstate="print"/>
          <a:srcRect b="42233"/>
          <a:stretch>
            <a:fillRect/>
          </a:stretch>
        </p:blipFill>
        <p:spPr bwMode="auto">
          <a:xfrm>
            <a:off x="5004048" y="4221087"/>
            <a:ext cx="1296144" cy="1026853"/>
          </a:xfrm>
          <a:prstGeom prst="rect">
            <a:avLst/>
          </a:prstGeom>
          <a:noFill/>
        </p:spPr>
      </p:pic>
      <p:pic>
        <p:nvPicPr>
          <p:cNvPr id="16" name="deti-onlinecom-repka_TSihvh3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755576" y="4741912"/>
            <a:ext cx="1152128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293096"/>
            <a:ext cx="2232248" cy="2337483"/>
          </a:xfrm>
          <a:prstGeom prst="rect">
            <a:avLst/>
          </a:prstGeom>
          <a:noFill/>
        </p:spPr>
      </p:pic>
      <p:pic>
        <p:nvPicPr>
          <p:cNvPr id="6" name="Содержимое 5" descr="Не-подтверждено-108540.jpeg"/>
          <p:cNvPicPr>
            <a:picLocks noGrp="1" noChangeAspect="1"/>
          </p:cNvPicPr>
          <p:nvPr>
            <p:ph idx="1"/>
          </p:nvPr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r="50653" b="14092"/>
          <a:stretch>
            <a:fillRect/>
          </a:stretch>
        </p:blipFill>
        <p:spPr>
          <a:xfrm>
            <a:off x="251520" y="2420888"/>
            <a:ext cx="2232248" cy="2232248"/>
          </a:xfrm>
        </p:spPr>
      </p:pic>
      <p:pic>
        <p:nvPicPr>
          <p:cNvPr id="9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933055"/>
            <a:ext cx="2269031" cy="2376000"/>
          </a:xfrm>
          <a:prstGeom prst="rect">
            <a:avLst/>
          </a:prstGeom>
          <a:noFill/>
        </p:spPr>
      </p:pic>
      <p:pic>
        <p:nvPicPr>
          <p:cNvPr id="10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005064"/>
            <a:ext cx="2269030" cy="2376000"/>
          </a:xfrm>
          <a:prstGeom prst="rect">
            <a:avLst/>
          </a:prstGeom>
          <a:noFill/>
        </p:spPr>
      </p:pic>
      <p:pic>
        <p:nvPicPr>
          <p:cNvPr id="11" name="Picture 2" descr="C:\Users\User\Desktop\Занятия\игра\Не-подтверждено-619371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005064"/>
            <a:ext cx="2269031" cy="2376000"/>
          </a:xfrm>
          <a:prstGeom prst="rect">
            <a:avLst/>
          </a:prstGeom>
          <a:noFill/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2843808" y="4653136"/>
            <a:ext cx="0" cy="720080"/>
          </a:xfrm>
          <a:prstGeom prst="line">
            <a:avLst/>
          </a:prstGeom>
          <a:ln w="47625" cmpd="sng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43808" y="5373216"/>
            <a:ext cx="1296144" cy="0"/>
          </a:xfrm>
          <a:prstGeom prst="line">
            <a:avLst/>
          </a:prstGeom>
          <a:ln w="47625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32040" y="5373216"/>
            <a:ext cx="1440160" cy="0"/>
          </a:xfrm>
          <a:prstGeom prst="line">
            <a:avLst/>
          </a:prstGeom>
          <a:ln w="476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020272" y="5373216"/>
            <a:ext cx="1368152" cy="0"/>
          </a:xfrm>
          <a:prstGeom prst="line">
            <a:avLst/>
          </a:prstGeom>
          <a:ln w="476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8532440" y="5301208"/>
            <a:ext cx="144000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User\Desktop\Занятия\игра\яйцо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005064"/>
            <a:ext cx="2088232" cy="1482350"/>
          </a:xfrm>
          <a:prstGeom prst="rect">
            <a:avLst/>
          </a:prstGeom>
          <a:noFill/>
        </p:spPr>
      </p:pic>
      <p:pic>
        <p:nvPicPr>
          <p:cNvPr id="18" name="Picture 13" descr="C:\Users\User\Desktop\Занятия\игра\курица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4149080"/>
            <a:ext cx="936104" cy="1161059"/>
          </a:xfrm>
          <a:prstGeom prst="rect">
            <a:avLst/>
          </a:prstGeom>
          <a:noFill/>
        </p:spPr>
      </p:pic>
      <p:pic>
        <p:nvPicPr>
          <p:cNvPr id="20" name="deti-onlinecom-kurochka-ryaba_cSd6QKY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827584" y="4725144"/>
            <a:ext cx="1152128" cy="1152128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467544" y="764704"/>
            <a:ext cx="806489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+mj-lt"/>
              </a:rPr>
              <a:t>1.Вставь пропущенное слово в предложение.</a:t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2.Назови слово со звуком «Р».</a:t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3.Назови местоположение звука в слове.</a:t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4.Назови местоположение слова «курочка» в предложении.</a:t>
            </a:r>
            <a:endParaRPr lang="ru-RU" sz="22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7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US" sz="1400" dirty="0" smtClean="0">
                <a:hlinkClick r:id="rId2"/>
              </a:rPr>
              <a:t>http://mirdetstva5.ru/zagadki-pro-yakor?ysclid=loo87hfkg2164906332</a:t>
            </a:r>
            <a:endParaRPr lang="ru-RU" sz="1400" dirty="0" smtClean="0"/>
          </a:p>
          <a:p>
            <a:r>
              <a:rPr lang="en-US" sz="1400" dirty="0" smtClean="0">
                <a:hlinkClick r:id="rId3"/>
              </a:rPr>
              <a:t>https://pozdravok.com/scenarii/konkursy/zagadki-pro/snegirya/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4"/>
              </a:rPr>
              <a:t>https://kykyryzo.ru/</a:t>
            </a:r>
            <a:r>
              <a:rPr lang="ru-RU" sz="1400" dirty="0" smtClean="0">
                <a:hlinkClick r:id="rId4"/>
              </a:rPr>
              <a:t>загадка-про-фонарик-16-штук/?</a:t>
            </a:r>
            <a:r>
              <a:rPr lang="en-US" sz="1400" dirty="0" err="1" smtClean="0">
                <a:hlinkClick r:id="rId4"/>
              </a:rPr>
              <a:t>ysclid</a:t>
            </a:r>
            <a:r>
              <a:rPr lang="en-US" sz="1400" dirty="0" smtClean="0">
                <a:hlinkClick r:id="rId4"/>
              </a:rPr>
              <a:t>=loo8d9jzgi275161018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5"/>
              </a:rPr>
              <a:t>https://mamamozhetvse.ru/zagadki-pro-repku-dlya-detej-luchshie.html?ysclid=loo8dzi259905906120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6"/>
              </a:rPr>
              <a:t>https://mamamozhetvse.ru/zagadki-pro-redisku-dlya-detej-luchshie.html?ysclid=loo8f5xile114362817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7"/>
              </a:rPr>
              <a:t>https://aae.su/zagadki-pro-korabl.html?utm_referrer=https%3A%2F%2Fya.ru%2F</a:t>
            </a:r>
            <a:endParaRPr lang="ru-RU" sz="1400" dirty="0" smtClean="0"/>
          </a:p>
          <a:p>
            <a:r>
              <a:rPr lang="en-US" sz="1400" dirty="0" smtClean="0">
                <a:hlinkClick r:id="rId8"/>
              </a:rPr>
              <a:t>https://pozdravok.com/scenarii/konkursy/zagadki-pro/pomidor/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9"/>
              </a:rPr>
              <a:t>https://2karandasha.ru/zagadki-dlya-detey/pro-jivotnyh/pro-tigra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10"/>
              </a:rPr>
              <a:t>https://2karandasha.ru/zagadki-dlya-detey/pro-ptic/pro-kuricu/1912</a:t>
            </a:r>
            <a:endParaRPr lang="ru-RU" sz="1400" dirty="0" smtClean="0"/>
          </a:p>
          <a:p>
            <a:r>
              <a:rPr lang="en-US" sz="1400" dirty="0" smtClean="0">
                <a:hlinkClick r:id="rId11"/>
              </a:rPr>
              <a:t>https://afez.ru/zagadki-dlya-detej-s-otvetami/zhivotnye/kenguru</a:t>
            </a:r>
            <a:endParaRPr lang="ru-RU" sz="1400" dirty="0" smtClean="0"/>
          </a:p>
          <a:p>
            <a:r>
              <a:rPr lang="en-US" sz="1400" dirty="0" smtClean="0">
                <a:hlinkClick r:id="rId12"/>
              </a:rPr>
              <a:t>https://mamamozhetvse.ru/zagadki-pro-ryb-dlya-detej-36-luchshix.html?ysclid=loo5zy0vtx491892550</a:t>
            </a:r>
            <a:endParaRPr lang="ru-RU" sz="1400" dirty="0" smtClean="0"/>
          </a:p>
          <a:p>
            <a:r>
              <a:rPr lang="en-US" sz="1400" dirty="0" smtClean="0">
                <a:hlinkClick r:id="rId13"/>
              </a:rPr>
              <a:t>https://www.hobobo.ru/zagadki/zagadki-pro-ruki/?ysclid=loo8maibr2658724789</a:t>
            </a:r>
            <a:endParaRPr lang="ru-RU" sz="1400" dirty="0" smtClean="0"/>
          </a:p>
          <a:p>
            <a:r>
              <a:rPr lang="en-US" sz="1400" dirty="0" smtClean="0">
                <a:hlinkClick r:id="rId14"/>
              </a:rPr>
              <a:t>https://chertiynok.blogspot.com/2018/05/blog-post_22.html</a:t>
            </a:r>
            <a:endParaRPr lang="ru-RU" sz="1400" dirty="0" smtClean="0"/>
          </a:p>
          <a:p>
            <a:r>
              <a:rPr lang="en-US" sz="1400" dirty="0" smtClean="0">
                <a:hlinkClick r:id="rId15"/>
              </a:rPr>
              <a:t>https://triptonkosti.ru/7-kartinki/kenguru-kartinka-dlya-detej-na-prozrachnom-fone.html</a:t>
            </a:r>
            <a:endParaRPr lang="ru-RU" sz="1400" dirty="0" smtClean="0"/>
          </a:p>
          <a:p>
            <a:r>
              <a:rPr lang="en-US" sz="1400" dirty="0" smtClean="0">
                <a:hlinkClick r:id="rId16"/>
              </a:rPr>
              <a:t>https://gas-kvas.com/detskie-risunki/print:page,1,35403-korabl-detskij-risunok-kartinka-49-foto.html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17"/>
              </a:rPr>
              <a:t>https://stylishbag.ru/7-kartinki/yakor-kartinka-na-belom-fone.html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18"/>
              </a:rPr>
              <a:t>https://catherineasquithgallery.com/belye-fony/10953-snegir-na-belom-fone-91-foto.html</a:t>
            </a:r>
            <a:endParaRPr lang="ru-RU" sz="1400" dirty="0" smtClean="0"/>
          </a:p>
          <a:p>
            <a:r>
              <a:rPr lang="en-US" sz="1400" dirty="0" smtClean="0">
                <a:hlinkClick r:id="rId19"/>
              </a:rPr>
              <a:t>https://stylishbag.ru/4-kartinki/kartinka-fonar-dlya-detej-na-prozrachnom-fone-dlya-detej.html</a:t>
            </a:r>
            <a:endParaRPr lang="ru-RU" sz="1400" dirty="0" smtClean="0"/>
          </a:p>
          <a:p>
            <a:r>
              <a:rPr lang="en-US" sz="1400" dirty="0" smtClean="0">
                <a:hlinkClick r:id="rId20"/>
              </a:rPr>
              <a:t>https://arnfoto.ru/</a:t>
            </a:r>
            <a:r>
              <a:rPr lang="ru-RU" sz="1400" dirty="0" err="1" smtClean="0">
                <a:hlinkClick r:id="rId20"/>
              </a:rPr>
              <a:t>голова-гусеницы-картинки-для-детей</a:t>
            </a:r>
            <a:r>
              <a:rPr lang="ru-RU" sz="1400" dirty="0" smtClean="0">
                <a:hlinkClick r:id="rId20"/>
              </a:rPr>
              <a:t>/</a:t>
            </a:r>
            <a:endParaRPr lang="ru-RU" sz="1400" dirty="0" smtClean="0"/>
          </a:p>
          <a:p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гусениц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6144" b="8551"/>
          <a:stretch>
            <a:fillRect/>
          </a:stretch>
        </p:blipFill>
        <p:spPr>
          <a:xfrm>
            <a:off x="1547664" y="1844824"/>
            <a:ext cx="5929142" cy="41284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801</TotalTime>
  <Words>253</Words>
  <Application>Microsoft Office PowerPoint</Application>
  <PresentationFormat>Экран (4:3)</PresentationFormat>
  <Paragraphs>83</Paragraphs>
  <Slides>9</Slides>
  <Notes>4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Интерактивная игра «Весёлая гусеница»</vt:lpstr>
      <vt:lpstr>Цель игры </vt:lpstr>
      <vt:lpstr>Описание игры</vt:lpstr>
      <vt:lpstr>Слайд 4</vt:lpstr>
      <vt:lpstr>Слайд 5</vt:lpstr>
      <vt:lpstr>1.Вставь пропущенное слово в предложение. 2.Назови слово со звуком «Рь». 3.Назови местоположение звука в слове. 4.Назови местоположение слова «репка» в предложении.  </vt:lpstr>
      <vt:lpstr>Слайд 7</vt:lpstr>
      <vt:lpstr>Источники информации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W7</dc:creator>
  <cp:lastModifiedBy>W7</cp:lastModifiedBy>
  <cp:revision>39</cp:revision>
  <dcterms:created xsi:type="dcterms:W3CDTF">2023-11-07T09:01:18Z</dcterms:created>
  <dcterms:modified xsi:type="dcterms:W3CDTF">2023-11-12T20:37:26Z</dcterms:modified>
</cp:coreProperties>
</file>