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57" r:id="rId3"/>
    <p:sldId id="263" r:id="rId4"/>
    <p:sldId id="258" r:id="rId5"/>
    <p:sldId id="259" r:id="rId6"/>
    <p:sldId id="260" r:id="rId7"/>
    <p:sldId id="261" r:id="rId8"/>
    <p:sldId id="262" r:id="rId9"/>
    <p:sldId id="265" r:id="rId10"/>
    <p:sldId id="266" r:id="rId11"/>
    <p:sldId id="267" r:id="rId12"/>
    <p:sldId id="268" r:id="rId13"/>
    <p:sldId id="269"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FE6EDAB9-8575-4826-A0C5-1E8D5BD7D63B}" type="datetimeFigureOut">
              <a:rPr lang="ru-RU" smtClean="0"/>
              <a:t>27.01.2024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8F5703E-5B70-4A39-999D-B14B9720550D}" type="slidenum">
              <a:rPr lang="ru-RU" smtClean="0"/>
              <a:t>‹#›</a:t>
            </a:fld>
            <a:endParaRPr lang="ru-RU"/>
          </a:p>
        </p:txBody>
      </p:sp>
    </p:spTree>
    <p:extLst>
      <p:ext uri="{BB962C8B-B14F-4D97-AF65-F5344CB8AC3E}">
        <p14:creationId xmlns:p14="http://schemas.microsoft.com/office/powerpoint/2010/main" val="3086052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E6EDAB9-8575-4826-A0C5-1E8D5BD7D63B}" type="datetimeFigureOut">
              <a:rPr lang="ru-RU" smtClean="0"/>
              <a:t>27.01.2024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8F5703E-5B70-4A39-999D-B14B9720550D}" type="slidenum">
              <a:rPr lang="ru-RU" smtClean="0"/>
              <a:t>‹#›</a:t>
            </a:fld>
            <a:endParaRPr lang="ru-RU"/>
          </a:p>
        </p:txBody>
      </p:sp>
    </p:spTree>
    <p:extLst>
      <p:ext uri="{BB962C8B-B14F-4D97-AF65-F5344CB8AC3E}">
        <p14:creationId xmlns:p14="http://schemas.microsoft.com/office/powerpoint/2010/main" val="4182191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FE6EDAB9-8575-4826-A0C5-1E8D5BD7D63B}" type="datetimeFigureOut">
              <a:rPr lang="ru-RU" smtClean="0"/>
              <a:t>27.01.2024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8F5703E-5B70-4A39-999D-B14B9720550D}" type="slidenum">
              <a:rPr lang="ru-RU" smtClean="0"/>
              <a:t>‹#›</a:t>
            </a:fld>
            <a:endParaRPr lang="ru-RU"/>
          </a:p>
        </p:txBody>
      </p:sp>
    </p:spTree>
    <p:extLst>
      <p:ext uri="{BB962C8B-B14F-4D97-AF65-F5344CB8AC3E}">
        <p14:creationId xmlns:p14="http://schemas.microsoft.com/office/powerpoint/2010/main" val="18454045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smtClean="0"/>
              <a:t>Образец заголовка</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smtClean="0"/>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FE6EDAB9-8575-4826-A0C5-1E8D5BD7D63B}" type="datetimeFigureOut">
              <a:rPr lang="ru-RU" smtClean="0"/>
              <a:t>27.01.2024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8F5703E-5B70-4A39-999D-B14B9720550D}" type="slidenum">
              <a:rPr lang="ru-RU" smtClean="0"/>
              <a:t>‹#›</a:t>
            </a:fld>
            <a:endParaRPr lang="ru-RU"/>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5068537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E6EDAB9-8575-4826-A0C5-1E8D5BD7D63B}" type="datetimeFigureOut">
              <a:rPr lang="ru-RU" smtClean="0"/>
              <a:t>27.01.2024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8F5703E-5B70-4A39-999D-B14B9720550D}" type="slidenum">
              <a:rPr lang="ru-RU" smtClean="0"/>
              <a:t>‹#›</a:t>
            </a:fld>
            <a:endParaRPr lang="ru-RU"/>
          </a:p>
        </p:txBody>
      </p:sp>
    </p:spTree>
    <p:extLst>
      <p:ext uri="{BB962C8B-B14F-4D97-AF65-F5344CB8AC3E}">
        <p14:creationId xmlns:p14="http://schemas.microsoft.com/office/powerpoint/2010/main" val="39482934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E6EDAB9-8575-4826-A0C5-1E8D5BD7D63B}" type="datetimeFigureOut">
              <a:rPr lang="ru-RU" smtClean="0"/>
              <a:t>27.01.2024</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8F5703E-5B70-4A39-999D-B14B9720550D}" type="slidenum">
              <a:rPr lang="ru-RU" smtClean="0"/>
              <a:t>‹#›</a:t>
            </a:fld>
            <a:endParaRPr lang="ru-RU"/>
          </a:p>
        </p:txBody>
      </p:sp>
    </p:spTree>
    <p:extLst>
      <p:ext uri="{BB962C8B-B14F-4D97-AF65-F5344CB8AC3E}">
        <p14:creationId xmlns:p14="http://schemas.microsoft.com/office/powerpoint/2010/main" val="22457113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E6EDAB9-8575-4826-A0C5-1E8D5BD7D63B}" type="datetimeFigureOut">
              <a:rPr lang="ru-RU" smtClean="0"/>
              <a:t>27.01.2024</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8F5703E-5B70-4A39-999D-B14B9720550D}" type="slidenum">
              <a:rPr lang="ru-RU" smtClean="0"/>
              <a:t>‹#›</a:t>
            </a:fld>
            <a:endParaRPr lang="ru-RU"/>
          </a:p>
        </p:txBody>
      </p:sp>
    </p:spTree>
    <p:extLst>
      <p:ext uri="{BB962C8B-B14F-4D97-AF65-F5344CB8AC3E}">
        <p14:creationId xmlns:p14="http://schemas.microsoft.com/office/powerpoint/2010/main" val="5583616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E6EDAB9-8575-4826-A0C5-1E8D5BD7D63B}" type="datetimeFigureOut">
              <a:rPr lang="ru-RU" smtClean="0"/>
              <a:t>27.01.2024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8F5703E-5B70-4A39-999D-B14B9720550D}" type="slidenum">
              <a:rPr lang="ru-RU" smtClean="0"/>
              <a:t>‹#›</a:t>
            </a:fld>
            <a:endParaRPr lang="ru-RU"/>
          </a:p>
        </p:txBody>
      </p:sp>
    </p:spTree>
    <p:extLst>
      <p:ext uri="{BB962C8B-B14F-4D97-AF65-F5344CB8AC3E}">
        <p14:creationId xmlns:p14="http://schemas.microsoft.com/office/powerpoint/2010/main" val="20898423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E6EDAB9-8575-4826-A0C5-1E8D5BD7D63B}" type="datetimeFigureOut">
              <a:rPr lang="ru-RU" smtClean="0"/>
              <a:t>27.01.2024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8F5703E-5B70-4A39-999D-B14B9720550D}" type="slidenum">
              <a:rPr lang="ru-RU" smtClean="0"/>
              <a:t>‹#›</a:t>
            </a:fld>
            <a:endParaRPr lang="ru-RU"/>
          </a:p>
        </p:txBody>
      </p:sp>
    </p:spTree>
    <p:extLst>
      <p:ext uri="{BB962C8B-B14F-4D97-AF65-F5344CB8AC3E}">
        <p14:creationId xmlns:p14="http://schemas.microsoft.com/office/powerpoint/2010/main" val="673390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p>
            <a:fld id="{FE6EDAB9-8575-4826-A0C5-1E8D5BD7D63B}" type="datetimeFigureOut">
              <a:rPr lang="ru-RU" smtClean="0"/>
              <a:t>27.01.2024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8F5703E-5B70-4A39-999D-B14B9720550D}" type="slidenum">
              <a:rPr lang="ru-RU" smtClean="0"/>
              <a:t>‹#›</a:t>
            </a:fld>
            <a:endParaRPr lang="ru-RU"/>
          </a:p>
        </p:txBody>
      </p:sp>
    </p:spTree>
    <p:extLst>
      <p:ext uri="{BB962C8B-B14F-4D97-AF65-F5344CB8AC3E}">
        <p14:creationId xmlns:p14="http://schemas.microsoft.com/office/powerpoint/2010/main" val="2159989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E6EDAB9-8575-4826-A0C5-1E8D5BD7D63B}" type="datetimeFigureOut">
              <a:rPr lang="ru-RU" smtClean="0"/>
              <a:t>27.01.2024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8F5703E-5B70-4A39-999D-B14B9720550D}" type="slidenum">
              <a:rPr lang="ru-RU" smtClean="0"/>
              <a:t>‹#›</a:t>
            </a:fld>
            <a:endParaRPr lang="ru-RU"/>
          </a:p>
        </p:txBody>
      </p:sp>
    </p:spTree>
    <p:extLst>
      <p:ext uri="{BB962C8B-B14F-4D97-AF65-F5344CB8AC3E}">
        <p14:creationId xmlns:p14="http://schemas.microsoft.com/office/powerpoint/2010/main" val="3864321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FE6EDAB9-8575-4826-A0C5-1E8D5BD7D63B}" type="datetimeFigureOut">
              <a:rPr lang="ru-RU" smtClean="0"/>
              <a:t>27.01.2024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8F5703E-5B70-4A39-999D-B14B9720550D}" type="slidenum">
              <a:rPr lang="ru-RU" smtClean="0"/>
              <a:t>‹#›</a:t>
            </a:fld>
            <a:endParaRPr lang="ru-RU"/>
          </a:p>
        </p:txBody>
      </p:sp>
    </p:spTree>
    <p:extLst>
      <p:ext uri="{BB962C8B-B14F-4D97-AF65-F5344CB8AC3E}">
        <p14:creationId xmlns:p14="http://schemas.microsoft.com/office/powerpoint/2010/main" val="2503269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E6EDAB9-8575-4826-A0C5-1E8D5BD7D63B}" type="datetimeFigureOut">
              <a:rPr lang="ru-RU" smtClean="0"/>
              <a:t>27.01.2024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8F5703E-5B70-4A39-999D-B14B9720550D}" type="slidenum">
              <a:rPr lang="ru-RU" smtClean="0"/>
              <a:t>‹#›</a:t>
            </a:fld>
            <a:endParaRPr lang="ru-RU"/>
          </a:p>
        </p:txBody>
      </p:sp>
    </p:spTree>
    <p:extLst>
      <p:ext uri="{BB962C8B-B14F-4D97-AF65-F5344CB8AC3E}">
        <p14:creationId xmlns:p14="http://schemas.microsoft.com/office/powerpoint/2010/main" val="2040107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p>
            <a:fld id="{FE6EDAB9-8575-4826-A0C5-1E8D5BD7D63B}" type="datetimeFigureOut">
              <a:rPr lang="ru-RU" smtClean="0"/>
              <a:t>27.01.2024</a:t>
            </a:fld>
            <a:endParaRPr lang="ru-RU"/>
          </a:p>
        </p:txBody>
      </p:sp>
      <p:sp>
        <p:nvSpPr>
          <p:cNvPr id="5" name="Footer Placeholder 3"/>
          <p:cNvSpPr>
            <a:spLocks noGrp="1"/>
          </p:cNvSpPr>
          <p:nvPr>
            <p:ph type="ftr" sz="quarter" idx="11"/>
          </p:nvPr>
        </p:nvSpPr>
        <p:spPr/>
        <p:txBody>
          <a:bodyPr/>
          <a:lstStyle/>
          <a:p>
            <a:endParaRPr lang="ru-RU"/>
          </a:p>
        </p:txBody>
      </p:sp>
      <p:sp>
        <p:nvSpPr>
          <p:cNvPr id="6" name="Slide Number Placeholder 4"/>
          <p:cNvSpPr>
            <a:spLocks noGrp="1"/>
          </p:cNvSpPr>
          <p:nvPr>
            <p:ph type="sldNum" sz="quarter" idx="12"/>
          </p:nvPr>
        </p:nvSpPr>
        <p:spPr/>
        <p:txBody>
          <a:bodyPr/>
          <a:lstStyle/>
          <a:p>
            <a:fld id="{58F5703E-5B70-4A39-999D-B14B9720550D}" type="slidenum">
              <a:rPr lang="ru-RU" smtClean="0"/>
              <a:t>‹#›</a:t>
            </a:fld>
            <a:endParaRPr lang="ru-RU"/>
          </a:p>
        </p:txBody>
      </p:sp>
    </p:spTree>
    <p:extLst>
      <p:ext uri="{BB962C8B-B14F-4D97-AF65-F5344CB8AC3E}">
        <p14:creationId xmlns:p14="http://schemas.microsoft.com/office/powerpoint/2010/main" val="1148708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E6EDAB9-8575-4826-A0C5-1E8D5BD7D63B}" type="datetimeFigureOut">
              <a:rPr lang="ru-RU" smtClean="0"/>
              <a:t>27.01.2024</a:t>
            </a:fld>
            <a:endParaRPr lang="ru-RU"/>
          </a:p>
        </p:txBody>
      </p:sp>
      <p:sp>
        <p:nvSpPr>
          <p:cNvPr id="5" name="Footer Placeholder 2"/>
          <p:cNvSpPr>
            <a:spLocks noGrp="1"/>
          </p:cNvSpPr>
          <p:nvPr>
            <p:ph type="ftr" sz="quarter" idx="11"/>
          </p:nvPr>
        </p:nvSpPr>
        <p:spPr/>
        <p:txBody>
          <a:bodyPr/>
          <a:lstStyle/>
          <a:p>
            <a:endParaRPr lang="ru-RU"/>
          </a:p>
        </p:txBody>
      </p:sp>
      <p:sp>
        <p:nvSpPr>
          <p:cNvPr id="6" name="Slide Number Placeholder 3"/>
          <p:cNvSpPr>
            <a:spLocks noGrp="1"/>
          </p:cNvSpPr>
          <p:nvPr>
            <p:ph type="sldNum" sz="quarter" idx="12"/>
          </p:nvPr>
        </p:nvSpPr>
        <p:spPr/>
        <p:txBody>
          <a:bodyPr/>
          <a:lstStyle/>
          <a:p>
            <a:fld id="{58F5703E-5B70-4A39-999D-B14B9720550D}" type="slidenum">
              <a:rPr lang="ru-RU" smtClean="0"/>
              <a:t>‹#›</a:t>
            </a:fld>
            <a:endParaRPr lang="ru-RU"/>
          </a:p>
        </p:txBody>
      </p:sp>
    </p:spTree>
    <p:extLst>
      <p:ext uri="{BB962C8B-B14F-4D97-AF65-F5344CB8AC3E}">
        <p14:creationId xmlns:p14="http://schemas.microsoft.com/office/powerpoint/2010/main" val="3950240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p>
            <a:fld id="{FE6EDAB9-8575-4826-A0C5-1E8D5BD7D63B}" type="datetimeFigureOut">
              <a:rPr lang="ru-RU" smtClean="0"/>
              <a:t>27.01.2024</a:t>
            </a:fld>
            <a:endParaRPr lang="ru-RU"/>
          </a:p>
        </p:txBody>
      </p:sp>
      <p:sp>
        <p:nvSpPr>
          <p:cNvPr id="5" name="Footer Placeholder 5"/>
          <p:cNvSpPr>
            <a:spLocks noGrp="1"/>
          </p:cNvSpPr>
          <p:nvPr>
            <p:ph type="ftr" sz="quarter" idx="11"/>
          </p:nvPr>
        </p:nvSpPr>
        <p:spPr/>
        <p:txBody>
          <a:bodyPr/>
          <a:lstStyle/>
          <a:p>
            <a:endParaRPr lang="ru-RU"/>
          </a:p>
        </p:txBody>
      </p:sp>
      <p:sp>
        <p:nvSpPr>
          <p:cNvPr id="6" name="Slide Number Placeholder 6"/>
          <p:cNvSpPr>
            <a:spLocks noGrp="1"/>
          </p:cNvSpPr>
          <p:nvPr>
            <p:ph type="sldNum" sz="quarter" idx="12"/>
          </p:nvPr>
        </p:nvSpPr>
        <p:spPr/>
        <p:txBody>
          <a:bodyPr/>
          <a:lstStyle/>
          <a:p>
            <a:fld id="{58F5703E-5B70-4A39-999D-B14B9720550D}" type="slidenum">
              <a:rPr lang="ru-RU" smtClean="0"/>
              <a:t>‹#›</a:t>
            </a:fld>
            <a:endParaRPr lang="ru-RU"/>
          </a:p>
        </p:txBody>
      </p:sp>
    </p:spTree>
    <p:extLst>
      <p:ext uri="{BB962C8B-B14F-4D97-AF65-F5344CB8AC3E}">
        <p14:creationId xmlns:p14="http://schemas.microsoft.com/office/powerpoint/2010/main" val="2116894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E6EDAB9-8575-4826-A0C5-1E8D5BD7D63B}" type="datetimeFigureOut">
              <a:rPr lang="ru-RU" smtClean="0"/>
              <a:t>27.01.2024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8F5703E-5B70-4A39-999D-B14B9720550D}" type="slidenum">
              <a:rPr lang="ru-RU" smtClean="0"/>
              <a:t>‹#›</a:t>
            </a:fld>
            <a:endParaRPr lang="ru-RU"/>
          </a:p>
        </p:txBody>
      </p:sp>
    </p:spTree>
    <p:extLst>
      <p:ext uri="{BB962C8B-B14F-4D97-AF65-F5344CB8AC3E}">
        <p14:creationId xmlns:p14="http://schemas.microsoft.com/office/powerpoint/2010/main" val="2498350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FE6EDAB9-8575-4826-A0C5-1E8D5BD7D63B}" type="datetimeFigureOut">
              <a:rPr lang="ru-RU" smtClean="0"/>
              <a:t>27.01.2024</a:t>
            </a:fld>
            <a:endParaRPr lang="ru-RU"/>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ru-RU"/>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8F5703E-5B70-4A39-999D-B14B9720550D}" type="slidenum">
              <a:rPr lang="ru-RU" smtClean="0"/>
              <a:t>‹#›</a:t>
            </a:fld>
            <a:endParaRPr lang="ru-RU"/>
          </a:p>
        </p:txBody>
      </p:sp>
    </p:spTree>
    <p:extLst>
      <p:ext uri="{BB962C8B-B14F-4D97-AF65-F5344CB8AC3E}">
        <p14:creationId xmlns:p14="http://schemas.microsoft.com/office/powerpoint/2010/main" val="3210953650"/>
      </p:ext>
    </p:extLst>
  </p:cSld>
  <p:clrMap bg1="dk1" tx1="lt1" bg2="dk2"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54955" y="983674"/>
            <a:ext cx="8825658" cy="3793708"/>
          </a:xfrm>
        </p:spPr>
        <p:txBody>
          <a:bodyPr/>
          <a:lstStyle/>
          <a:p>
            <a:r>
              <a:rPr lang="ru-RU" sz="4800" dirty="0" smtClean="0"/>
              <a:t>Роль методиста ДОО в повышении качества образовательной деятельности с детьми</a:t>
            </a:r>
            <a:endParaRPr lang="ru-RU" sz="4800" dirty="0"/>
          </a:p>
        </p:txBody>
      </p:sp>
      <p:sp>
        <p:nvSpPr>
          <p:cNvPr id="3" name="Подзаголовок 2"/>
          <p:cNvSpPr>
            <a:spLocks noGrp="1"/>
          </p:cNvSpPr>
          <p:nvPr>
            <p:ph type="subTitle" idx="1"/>
          </p:nvPr>
        </p:nvSpPr>
        <p:spPr>
          <a:xfrm>
            <a:off x="1154954" y="4777380"/>
            <a:ext cx="9817845" cy="1277056"/>
          </a:xfrm>
        </p:spPr>
        <p:txBody>
          <a:bodyPr>
            <a:normAutofit/>
          </a:bodyPr>
          <a:lstStyle/>
          <a:p>
            <a:pPr algn="r"/>
            <a:endParaRPr lang="ru-RU" b="1" dirty="0" smtClean="0">
              <a:solidFill>
                <a:srgbClr val="FFC000"/>
              </a:solidFill>
            </a:endParaRPr>
          </a:p>
          <a:p>
            <a:pPr algn="r"/>
            <a:r>
              <a:rPr lang="ru-RU" b="1" dirty="0" smtClean="0">
                <a:solidFill>
                  <a:srgbClr val="FFC000"/>
                </a:solidFill>
              </a:rPr>
              <a:t>Подготовила старший воспитатель </a:t>
            </a:r>
          </a:p>
          <a:p>
            <a:pPr algn="r"/>
            <a:r>
              <a:rPr lang="ru-RU" b="1" dirty="0" smtClean="0">
                <a:solidFill>
                  <a:srgbClr val="FFC000"/>
                </a:solidFill>
              </a:rPr>
              <a:t> </a:t>
            </a:r>
            <a:r>
              <a:rPr lang="ru-RU" b="1" dirty="0" err="1" smtClean="0">
                <a:solidFill>
                  <a:srgbClr val="FFC000"/>
                </a:solidFill>
              </a:rPr>
              <a:t>Элипханова</a:t>
            </a:r>
            <a:r>
              <a:rPr lang="ru-RU" b="1" dirty="0" smtClean="0">
                <a:solidFill>
                  <a:srgbClr val="FFC000"/>
                </a:solidFill>
              </a:rPr>
              <a:t> </a:t>
            </a:r>
            <a:r>
              <a:rPr lang="ru-RU" b="1" dirty="0" err="1" smtClean="0">
                <a:solidFill>
                  <a:srgbClr val="FFC000"/>
                </a:solidFill>
              </a:rPr>
              <a:t>Хава</a:t>
            </a:r>
            <a:r>
              <a:rPr lang="ru-RU" b="1" dirty="0" smtClean="0">
                <a:solidFill>
                  <a:srgbClr val="FFC000"/>
                </a:solidFill>
              </a:rPr>
              <a:t> Абдель-</a:t>
            </a:r>
            <a:r>
              <a:rPr lang="ru-RU" b="1" dirty="0" err="1" smtClean="0">
                <a:solidFill>
                  <a:srgbClr val="FFC000"/>
                </a:solidFill>
              </a:rPr>
              <a:t>Насировна</a:t>
            </a:r>
            <a:endParaRPr lang="ru-RU" b="1" dirty="0">
              <a:solidFill>
                <a:srgbClr val="FFC000"/>
              </a:solidFill>
            </a:endParaRPr>
          </a:p>
        </p:txBody>
      </p:sp>
    </p:spTree>
    <p:extLst>
      <p:ext uri="{BB962C8B-B14F-4D97-AF65-F5344CB8AC3E}">
        <p14:creationId xmlns:p14="http://schemas.microsoft.com/office/powerpoint/2010/main" val="27988967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03312" y="720436"/>
            <a:ext cx="8946541" cy="5527964"/>
          </a:xfrm>
        </p:spPr>
        <p:txBody>
          <a:bodyPr>
            <a:noAutofit/>
          </a:bodyPr>
          <a:lstStyle/>
          <a:p>
            <a:r>
              <a:rPr lang="ru-RU" sz="1600" b="1" dirty="0" smtClean="0">
                <a:solidFill>
                  <a:srgbClr val="FFFF00"/>
                </a:solidFill>
              </a:rPr>
              <a:t>Миссионеру</a:t>
            </a:r>
            <a:r>
              <a:rPr lang="ru-RU" sz="1600" dirty="0"/>
              <a:t> нужно уметь уговаривать другого верить в то, во что он сам верит, уметь вдохновлять, повести за собой.</a:t>
            </a:r>
          </a:p>
          <a:p>
            <a:r>
              <a:rPr lang="ru-RU" sz="1600" b="1" dirty="0">
                <a:solidFill>
                  <a:srgbClr val="FFFF00"/>
                </a:solidFill>
              </a:rPr>
              <a:t>Единомышленник</a:t>
            </a:r>
            <a:r>
              <a:rPr lang="ru-RU" sz="1600" b="1" dirty="0"/>
              <a:t>.</a:t>
            </a:r>
            <a:r>
              <a:rPr lang="ru-RU" sz="1600" dirty="0"/>
              <a:t> Первостепенное стремление </a:t>
            </a:r>
            <a:r>
              <a:rPr lang="ru-RU" sz="1600" dirty="0" smtClean="0"/>
              <a:t>методиста– </a:t>
            </a:r>
            <a:r>
              <a:rPr lang="ru-RU" sz="1600" dirty="0"/>
              <a:t>сделать так, чтобы весь коллектив рефлексировал в неразрывном порыве, был направлен на деятельность.</a:t>
            </a:r>
          </a:p>
          <a:p>
            <a:r>
              <a:rPr lang="ru-RU" sz="1600" b="1" dirty="0">
                <a:solidFill>
                  <a:srgbClr val="FFFF00"/>
                </a:solidFill>
              </a:rPr>
              <a:t>Творец</a:t>
            </a:r>
            <a:r>
              <a:rPr lang="ru-RU" sz="1600" dirty="0">
                <a:solidFill>
                  <a:srgbClr val="FFFF00"/>
                </a:solidFill>
              </a:rPr>
              <a:t> </a:t>
            </a:r>
            <a:r>
              <a:rPr lang="ru-RU" sz="1600" dirty="0"/>
              <a:t>– работа идет непрерывно в плодотворных поисках.</a:t>
            </a:r>
          </a:p>
          <a:p>
            <a:r>
              <a:rPr lang="ru-RU" sz="1600" b="1" dirty="0">
                <a:solidFill>
                  <a:srgbClr val="FFFF00"/>
                </a:solidFill>
              </a:rPr>
              <a:t>Организатор.</a:t>
            </a:r>
            <a:r>
              <a:rPr lang="ru-RU" sz="1600" dirty="0">
                <a:solidFill>
                  <a:srgbClr val="FFFF00"/>
                </a:solidFill>
              </a:rPr>
              <a:t> </a:t>
            </a:r>
            <a:r>
              <a:rPr lang="ru-RU" sz="1600" dirty="0"/>
              <a:t>Организация – это плановая деятельность, регуляция </a:t>
            </a:r>
            <a:r>
              <a:rPr lang="ru-RU" sz="1600" dirty="0" smtClean="0"/>
              <a:t>чего-то, </a:t>
            </a:r>
            <a:r>
              <a:rPr lang="ru-RU" sz="1600" dirty="0"/>
              <a:t>это формирование рациональной структуры образовательного учреждения, направленной на повышение качества образовательного процесса.</a:t>
            </a:r>
          </a:p>
          <a:p>
            <a:r>
              <a:rPr lang="ru-RU" sz="1600" b="1" dirty="0">
                <a:solidFill>
                  <a:srgbClr val="FFFF00"/>
                </a:solidFill>
              </a:rPr>
              <a:t>Дипломат.</a:t>
            </a:r>
            <a:r>
              <a:rPr lang="ru-RU" sz="1600" dirty="0"/>
              <a:t> Нельзя успешно руководить, если вы не можете найти подход к людям.</a:t>
            </a:r>
          </a:p>
          <a:p>
            <a:r>
              <a:rPr lang="ru-RU" sz="1600" b="1" dirty="0">
                <a:solidFill>
                  <a:srgbClr val="FFFF00"/>
                </a:solidFill>
              </a:rPr>
              <a:t>Изобретатель</a:t>
            </a:r>
            <a:r>
              <a:rPr lang="ru-RU" sz="1600" dirty="0">
                <a:solidFill>
                  <a:srgbClr val="FFFF00"/>
                </a:solidFill>
              </a:rPr>
              <a:t> </a:t>
            </a:r>
            <a:r>
              <a:rPr lang="ru-RU" sz="1600" dirty="0"/>
              <a:t>– реформатор, источник мыслей, информации. Нужно ориентироваться на широкий круг инноваций, не тратить времени на изобретения уже известных.</a:t>
            </a:r>
          </a:p>
          <a:p>
            <a:r>
              <a:rPr lang="ru-RU" sz="1600" b="1" dirty="0" err="1" smtClean="0">
                <a:solidFill>
                  <a:srgbClr val="FFFF00"/>
                </a:solidFill>
              </a:rPr>
              <a:t>Стратег.</a:t>
            </a:r>
            <a:r>
              <a:rPr lang="ru-RU" sz="1600" dirty="0" err="1" smtClean="0"/>
              <a:t>Умение</a:t>
            </a:r>
            <a:r>
              <a:rPr lang="ru-RU" sz="1600" dirty="0" smtClean="0"/>
              <a:t> </a:t>
            </a:r>
            <a:r>
              <a:rPr lang="ru-RU" sz="1600" dirty="0"/>
              <a:t>планировать свою деятельность, построенную по приемлемому и далекому прогнозу. Планирование является одной из важнейших функций руководства, в которую входит не только сам процесс подготовки плана, но и мыслительная инициатива по нему. Составление плана – это заканчивающий этап деятельности.</a:t>
            </a:r>
          </a:p>
          <a:p>
            <a:r>
              <a:rPr lang="ru-RU" sz="1600" b="1" dirty="0">
                <a:solidFill>
                  <a:srgbClr val="FFFF00"/>
                </a:solidFill>
              </a:rPr>
              <a:t>Тактик.</a:t>
            </a:r>
            <a:r>
              <a:rPr lang="ru-RU" sz="1600" dirty="0"/>
              <a:t> В нашей деятельности необходима детализация приемов, способов и достижений поставленной цели.</a:t>
            </a:r>
          </a:p>
          <a:p>
            <a:endParaRPr lang="ru-RU" sz="1600" dirty="0"/>
          </a:p>
        </p:txBody>
      </p:sp>
    </p:spTree>
    <p:extLst>
      <p:ext uri="{BB962C8B-B14F-4D97-AF65-F5344CB8AC3E}">
        <p14:creationId xmlns:p14="http://schemas.microsoft.com/office/powerpoint/2010/main" val="20031389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Объект 8"/>
          <p:cNvSpPr>
            <a:spLocks noGrp="1"/>
          </p:cNvSpPr>
          <p:nvPr>
            <p:ph idx="1"/>
          </p:nvPr>
        </p:nvSpPr>
        <p:spPr>
          <a:xfrm>
            <a:off x="1103312" y="845128"/>
            <a:ext cx="8946541" cy="5403272"/>
          </a:xfrm>
        </p:spPr>
        <p:txBody>
          <a:bodyPr/>
          <a:lstStyle/>
          <a:p>
            <a:r>
              <a:rPr lang="ru-RU" dirty="0" smtClean="0"/>
              <a:t>Каким должен быть методист </a:t>
            </a:r>
            <a:r>
              <a:rPr lang="ru-RU" dirty="0"/>
              <a:t>детского </a:t>
            </a:r>
            <a:r>
              <a:rPr lang="ru-RU" dirty="0" smtClean="0"/>
              <a:t>сада?</a:t>
            </a:r>
          </a:p>
          <a:p>
            <a:r>
              <a:rPr lang="ru-RU" dirty="0" smtClean="0"/>
              <a:t>Методист должен </a:t>
            </a:r>
            <a:r>
              <a:rPr lang="ru-RU" dirty="0"/>
              <a:t>быть человеком коммуникабельным, умеющим находить общий язык как с детьми, так и с их родителями. Также он должен обладать терпением, добротой и умением находить подход к каждому ребёнку. Методист должен быть образованным и квалифицированным специалистом, способным помочь педагогу в любых вопросах, связанных с обучением и воспитанием детей. Он должен уметь работать в команде, быть готовым к сотрудничеству и взаимопомощи</a:t>
            </a:r>
            <a:r>
              <a:rPr lang="ru-RU" dirty="0" smtClean="0"/>
              <a:t>.</a:t>
            </a:r>
          </a:p>
          <a:p>
            <a:r>
              <a:rPr lang="ru-RU" dirty="0"/>
              <a:t>Роль методиста детского сада в повышении качества образовательной деятельности с детьми важна и значима. Методист выступает в качестве специалиста, который обеспечивает методологическое руководство и сопровождение учебного процесса в детском саду, помогает преподавателям улучшить качество обучения и воспитания детей.</a:t>
            </a:r>
            <a:endParaRPr lang="ru-RU" dirty="0" smtClean="0"/>
          </a:p>
        </p:txBody>
      </p:sp>
    </p:spTree>
    <p:extLst>
      <p:ext uri="{BB962C8B-B14F-4D97-AF65-F5344CB8AC3E}">
        <p14:creationId xmlns:p14="http://schemas.microsoft.com/office/powerpoint/2010/main" val="3827586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03312" y="1288474"/>
            <a:ext cx="8946541" cy="4959926"/>
          </a:xfrm>
        </p:spPr>
        <p:txBody>
          <a:bodyPr>
            <a:normAutofit/>
          </a:bodyPr>
          <a:lstStyle/>
          <a:p>
            <a:r>
              <a:rPr lang="ru-RU" sz="3200" dirty="0">
                <a:solidFill>
                  <a:srgbClr val="FFC000"/>
                </a:solidFill>
              </a:rPr>
              <a:t>Таким образом, методист детского сада является ключевым специалистом, обеспечивающим методическое руководство, контроль и поддержку образовательной деятельности в детском саду.</a:t>
            </a:r>
          </a:p>
        </p:txBody>
      </p:sp>
    </p:spTree>
    <p:extLst>
      <p:ext uri="{BB962C8B-B14F-4D97-AF65-F5344CB8AC3E}">
        <p14:creationId xmlns:p14="http://schemas.microsoft.com/office/powerpoint/2010/main" val="2414755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2092036"/>
            <a:ext cx="9404723" cy="2064328"/>
          </a:xfrm>
        </p:spPr>
        <p:txBody>
          <a:bodyPr/>
          <a:lstStyle/>
          <a:p>
            <a:pPr algn="ctr"/>
            <a:r>
              <a:rPr lang="ru-RU" smtClean="0">
                <a:solidFill>
                  <a:srgbClr val="FFC000"/>
                </a:solidFill>
              </a:rPr>
              <a:t>СПАСИБО ЗА  ВНИМАНИЕ </a:t>
            </a:r>
            <a:r>
              <a:rPr lang="ru-RU" dirty="0" smtClean="0">
                <a:solidFill>
                  <a:srgbClr val="FFC000"/>
                </a:solidFill>
              </a:rPr>
              <a:t>!</a:t>
            </a:r>
            <a:endParaRPr lang="ru-RU" dirty="0">
              <a:solidFill>
                <a:srgbClr val="FFC000"/>
              </a:solidFill>
            </a:endParaRPr>
          </a:p>
        </p:txBody>
      </p:sp>
    </p:spTree>
    <p:extLst>
      <p:ext uri="{BB962C8B-B14F-4D97-AF65-F5344CB8AC3E}">
        <p14:creationId xmlns:p14="http://schemas.microsoft.com/office/powerpoint/2010/main" val="2958943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9404723" cy="1930264"/>
          </a:xfrm>
        </p:spPr>
        <p:txBody>
          <a:bodyPr/>
          <a:lstStyle/>
          <a:p>
            <a:pPr algn="ctr"/>
            <a:r>
              <a:rPr lang="ru-RU" sz="3200" dirty="0" smtClean="0"/>
              <a:t>Качество-это делать что-либо правильно, даже когда никто не смотрит</a:t>
            </a:r>
            <a:br>
              <a:rPr lang="ru-RU" sz="3200" dirty="0" smtClean="0"/>
            </a:br>
            <a:r>
              <a:rPr lang="ru-RU" sz="3200" dirty="0" smtClean="0"/>
              <a:t>                                                       </a:t>
            </a:r>
            <a:r>
              <a:rPr lang="ru-RU" sz="3200" dirty="0" smtClean="0">
                <a:solidFill>
                  <a:srgbClr val="FFC000"/>
                </a:solidFill>
              </a:rPr>
              <a:t>Генри Форд</a:t>
            </a:r>
            <a:endParaRPr lang="ru-RU" sz="3200" dirty="0">
              <a:solidFill>
                <a:srgbClr val="FFC000"/>
              </a:solidFill>
            </a:endParaRPr>
          </a:p>
        </p:txBody>
      </p:sp>
      <p:sp>
        <p:nvSpPr>
          <p:cNvPr id="3" name="Объект 2"/>
          <p:cNvSpPr>
            <a:spLocks noGrp="1"/>
          </p:cNvSpPr>
          <p:nvPr>
            <p:ph idx="1"/>
          </p:nvPr>
        </p:nvSpPr>
        <p:spPr>
          <a:xfrm>
            <a:off x="1103312" y="2244436"/>
            <a:ext cx="8946541" cy="4003963"/>
          </a:xfrm>
        </p:spPr>
        <p:txBody>
          <a:bodyPr>
            <a:normAutofit/>
          </a:bodyPr>
          <a:lstStyle/>
          <a:p>
            <a:r>
              <a:rPr lang="ru-RU" dirty="0" smtClean="0"/>
              <a:t>Качество образования-это соответствие деятельности образовательных учреждений установленным потребностям, целям, </a:t>
            </a:r>
            <a:r>
              <a:rPr lang="ru-RU" dirty="0" err="1" smtClean="0"/>
              <a:t>требованиям,нормам</a:t>
            </a:r>
            <a:r>
              <a:rPr lang="ru-RU" dirty="0" smtClean="0"/>
              <a:t> (стандартам).Разработка и внедрение механизмов повышения качества образования в является необходимым условием для качественного функционирования любого образовательного учреждения.</a:t>
            </a:r>
          </a:p>
          <a:p>
            <a:r>
              <a:rPr lang="ru-RU" dirty="0" smtClean="0"/>
              <a:t>Контроль-важнейший компонент управленческой  деятельности, позволяющий выявить достоинства и недостатки в деятельности </a:t>
            </a:r>
            <a:r>
              <a:rPr lang="ru-RU" dirty="0" smtClean="0"/>
              <a:t>организации. Ответственным за контроль качества образовательной деятельности ДОО является </a:t>
            </a:r>
            <a:r>
              <a:rPr lang="ru-RU" dirty="0" smtClean="0"/>
              <a:t>методист..</a:t>
            </a:r>
            <a:endParaRPr lang="ru-RU" dirty="0"/>
          </a:p>
          <a:p>
            <a:r>
              <a:rPr lang="ru-RU" dirty="0" smtClean="0"/>
              <a:t> </a:t>
            </a:r>
            <a:endParaRPr lang="ru-RU" dirty="0"/>
          </a:p>
        </p:txBody>
      </p:sp>
    </p:spTree>
    <p:extLst>
      <p:ext uri="{BB962C8B-B14F-4D97-AF65-F5344CB8AC3E}">
        <p14:creationId xmlns:p14="http://schemas.microsoft.com/office/powerpoint/2010/main" val="23780167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03312" y="858982"/>
            <a:ext cx="8946541" cy="5389417"/>
          </a:xfrm>
        </p:spPr>
        <p:txBody>
          <a:bodyPr>
            <a:normAutofit/>
          </a:bodyPr>
          <a:lstStyle/>
          <a:p>
            <a:r>
              <a:rPr lang="ru-RU" sz="2400" dirty="0"/>
              <a:t>Само слово «методист» восходит к названию протестантского течения, отколовшегося от англиканской церкви в 18-м </a:t>
            </a:r>
            <a:r>
              <a:rPr lang="ru-RU" sz="2400" dirty="0" smtClean="0"/>
              <a:t>веке. В</a:t>
            </a:r>
            <a:r>
              <a:rPr lang="ru-RU" sz="2400" dirty="0"/>
              <a:t> России первые советы практикующих учителей, обменивающихся своим опытом и мастерством, а также методами своей работы появились в начале 19 </a:t>
            </a:r>
            <a:r>
              <a:rPr lang="ru-RU" sz="2400" dirty="0" smtClean="0"/>
              <a:t>века. </a:t>
            </a:r>
            <a:r>
              <a:rPr lang="ru-RU" sz="2400" dirty="0"/>
              <a:t>Где-то к середине века методическая работа стала системной, а к началу 20 века сформировалась отдельная профессия учителя-инструктора (методиста).</a:t>
            </a:r>
          </a:p>
        </p:txBody>
      </p:sp>
    </p:spTree>
    <p:extLst>
      <p:ext uri="{BB962C8B-B14F-4D97-AF65-F5344CB8AC3E}">
        <p14:creationId xmlns:p14="http://schemas.microsoft.com/office/powerpoint/2010/main" val="7039179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Методист-это</a:t>
            </a:r>
            <a:endParaRPr lang="ru-RU" dirty="0"/>
          </a:p>
        </p:txBody>
      </p:sp>
      <p:sp>
        <p:nvSpPr>
          <p:cNvPr id="3" name="Объект 2"/>
          <p:cNvSpPr>
            <a:spLocks noGrp="1"/>
          </p:cNvSpPr>
          <p:nvPr>
            <p:ph idx="1"/>
          </p:nvPr>
        </p:nvSpPr>
        <p:spPr/>
        <p:txBody>
          <a:bodyPr/>
          <a:lstStyle/>
          <a:p>
            <a:r>
              <a:rPr lang="ru-RU" dirty="0" smtClean="0"/>
              <a:t>Сотрудник образовательного учреждения, который исследует и разрабатывает современные методы воспитания и преподавания.</a:t>
            </a:r>
          </a:p>
          <a:p>
            <a:r>
              <a:rPr lang="ru-RU" dirty="0" smtClean="0"/>
              <a:t>Он наблюдает за работой воспитателей, планирует и координирует работу коллектива ДУ, контролирует уровень квалификации педагогов.</a:t>
            </a:r>
          </a:p>
          <a:p>
            <a:r>
              <a:rPr lang="ru-RU" dirty="0" smtClean="0"/>
              <a:t>Работает с воспитанниками</a:t>
            </a:r>
          </a:p>
          <a:p>
            <a:r>
              <a:rPr lang="ru-RU" dirty="0" smtClean="0"/>
              <a:t>Пишет сценарии и организует детские праздники</a:t>
            </a:r>
          </a:p>
          <a:p>
            <a:r>
              <a:rPr lang="ru-RU" dirty="0" smtClean="0"/>
              <a:t>Составляет и контролирует расписание занятий и мероприятий</a:t>
            </a:r>
            <a:endParaRPr lang="ru-RU" dirty="0"/>
          </a:p>
        </p:txBody>
      </p:sp>
    </p:spTree>
    <p:extLst>
      <p:ext uri="{BB962C8B-B14F-4D97-AF65-F5344CB8AC3E}">
        <p14:creationId xmlns:p14="http://schemas.microsoft.com/office/powerpoint/2010/main" val="38407647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03312" y="762000"/>
            <a:ext cx="8946541" cy="5486399"/>
          </a:xfrm>
        </p:spPr>
        <p:txBody>
          <a:bodyPr>
            <a:normAutofit/>
          </a:bodyPr>
          <a:lstStyle/>
          <a:p>
            <a:r>
              <a:rPr lang="ru-RU" dirty="0"/>
              <a:t>Основным направлением методиста является организация работы коллектива, что способствует выработке определенной линии действий всего педагогического состава. Это ведёт к повышению квалификации воспитателей, уровня работы педагогов, что предполагает распространение преподавательского опыта. В соответствии с этим существуют основные формы деятельности методиста. Последние годы большое значение в системе образования выделяют условия, в которых функционируют в наше время дошкольные учреждения, в определении как   </a:t>
            </a:r>
            <a:r>
              <a:rPr lang="ru-RU" dirty="0" err="1"/>
              <a:t>полипрограммность</a:t>
            </a:r>
            <a:r>
              <a:rPr lang="ru-RU" dirty="0"/>
              <a:t> и вариативность. Преимуществом вариативности современного дошкольного образования является возможность отвечать на потребность общества, благодаря разнообразию предлагаемых педагогических услуг.</a:t>
            </a:r>
          </a:p>
        </p:txBody>
      </p:sp>
    </p:spTree>
    <p:extLst>
      <p:ext uri="{BB962C8B-B14F-4D97-AF65-F5344CB8AC3E}">
        <p14:creationId xmlns:p14="http://schemas.microsoft.com/office/powerpoint/2010/main" val="32155239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03312" y="734292"/>
            <a:ext cx="8946541" cy="5514108"/>
          </a:xfrm>
        </p:spPr>
        <p:txBody>
          <a:bodyPr>
            <a:normAutofit/>
          </a:bodyPr>
          <a:lstStyle/>
          <a:p>
            <a:r>
              <a:rPr lang="ru-RU" dirty="0"/>
              <a:t>Основа при этом сберечь ценности образования: предоставление подходящих условий для формирования ребёнка, поддержание здоровья  и индивидуальной личности каждого.</a:t>
            </a:r>
          </a:p>
          <a:p>
            <a:r>
              <a:rPr lang="ru-RU" dirty="0"/>
              <a:t>Методисту необходимо взять на себя ответственность в выборе программы работы с </a:t>
            </a:r>
            <a:r>
              <a:rPr lang="ru-RU" dirty="0" smtClean="0"/>
              <a:t>детьми, </a:t>
            </a:r>
            <a:r>
              <a:rPr lang="ru-RU" dirty="0"/>
              <a:t>которая должна эффективно повлиять на развитие и воспитание детей. Помимо этого, программа должна быть освоена педагогическим коллективом и абсолютно ориентированы во всех тенденциях программно-методического потока.</a:t>
            </a:r>
          </a:p>
          <a:p>
            <a:r>
              <a:rPr lang="ru-RU" dirty="0"/>
              <a:t>В условиях </a:t>
            </a:r>
            <a:r>
              <a:rPr lang="ru-RU" dirty="0" err="1"/>
              <a:t>полипрограммности</a:t>
            </a:r>
            <a:r>
              <a:rPr lang="ru-RU" dirty="0"/>
              <a:t> и вариативности работа ДОУ позволяет обеспечить эффективную модель программы, что даёт возможность родителям сделать свой выбор образовательной системы для своего ребёнка.  </a:t>
            </a:r>
          </a:p>
          <a:p>
            <a:endParaRPr lang="ru-RU" dirty="0"/>
          </a:p>
        </p:txBody>
      </p:sp>
    </p:spTree>
    <p:extLst>
      <p:ext uri="{BB962C8B-B14F-4D97-AF65-F5344CB8AC3E}">
        <p14:creationId xmlns:p14="http://schemas.microsoft.com/office/powerpoint/2010/main" val="17692795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03312" y="678874"/>
            <a:ext cx="8946541" cy="5569526"/>
          </a:xfrm>
        </p:spPr>
        <p:txBody>
          <a:bodyPr/>
          <a:lstStyle/>
          <a:p>
            <a:r>
              <a:rPr lang="ru-RU" dirty="0"/>
              <a:t>В наше время инновация педагогических технологий для процесса создания общеразвивающих образовательных программ требует эффективной методической работы. Необходимо организовать единую линию действий педагогического коллектива, заниматься повышением мастерства педагогов через разные формы методической работы. Поэтому, наличие методиста в штате детского учреждения значительно облегчит работу заведующего, который руководит всей образовательной системой учреждения. Методист является первым помощником заведующего. Методическая работа в ДОУ ведется под его контролем. Предоставляется специально оборудованный кабинет со всеми пособиями </a:t>
            </a:r>
            <a:r>
              <a:rPr lang="ru-RU" dirty="0" err="1"/>
              <a:t>воспитательно</a:t>
            </a:r>
            <a:r>
              <a:rPr lang="ru-RU" dirty="0"/>
              <a:t>-образовательной работы с детьми. Обязательно </a:t>
            </a:r>
            <a:r>
              <a:rPr lang="ru-RU" dirty="0" smtClean="0"/>
              <a:t>ведётся </a:t>
            </a:r>
            <a:r>
              <a:rPr lang="ru-RU" dirty="0"/>
              <a:t>учёт педагогических кадров, которые повышают свою квалификацию на семинарах, в институтах, в специальных учебных заведениях</a:t>
            </a:r>
          </a:p>
        </p:txBody>
      </p:sp>
    </p:spTree>
    <p:extLst>
      <p:ext uri="{BB962C8B-B14F-4D97-AF65-F5344CB8AC3E}">
        <p14:creationId xmlns:p14="http://schemas.microsoft.com/office/powerpoint/2010/main" val="25308074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Методист</a:t>
            </a:r>
            <a:endParaRPr lang="ru-RU" dirty="0"/>
          </a:p>
        </p:txBody>
      </p:sp>
      <p:sp>
        <p:nvSpPr>
          <p:cNvPr id="3" name="Объект 2"/>
          <p:cNvSpPr>
            <a:spLocks noGrp="1"/>
          </p:cNvSpPr>
          <p:nvPr>
            <p:ph idx="1"/>
          </p:nvPr>
        </p:nvSpPr>
        <p:spPr>
          <a:xfrm>
            <a:off x="1103312" y="1385456"/>
            <a:ext cx="8946541" cy="4862944"/>
          </a:xfrm>
        </p:spPr>
        <p:txBody>
          <a:bodyPr/>
          <a:lstStyle/>
          <a:p>
            <a:r>
              <a:rPr lang="ru-RU" dirty="0"/>
              <a:t>Координирует работу педагогического состава, учувствует в повышении опыта сотрудников, проводя групповые консультации, учувствует   в самообразовании навыков педагогов. В связи с этим, большую роль отдают конструктивному подходу к размещению обучающих материалов в методическом кабинете</a:t>
            </a:r>
            <a:r>
              <a:rPr lang="ru-RU" dirty="0" smtClean="0"/>
              <a:t>.</a:t>
            </a:r>
            <a:r>
              <a:rPr lang="ru-RU" dirty="0"/>
              <a:t> У методиста существуют определённые формы методической помощи воспитателям. Проводит консультации, в некоторых случаях устраивает коллективную форму методической помощи в виде семинаров.</a:t>
            </a:r>
          </a:p>
          <a:p>
            <a:r>
              <a:rPr lang="ru-RU" dirty="0"/>
              <a:t>В процессе </a:t>
            </a:r>
            <a:r>
              <a:rPr lang="ru-RU" dirty="0" err="1"/>
              <a:t>воспитательно</a:t>
            </a:r>
            <a:r>
              <a:rPr lang="ru-RU" dirty="0"/>
              <a:t>-образовательной работы главное для методиста передать всю совокупность знаний, навыков, умений педагогу.</a:t>
            </a:r>
          </a:p>
          <a:p>
            <a:endParaRPr lang="ru-RU" dirty="0"/>
          </a:p>
        </p:txBody>
      </p:sp>
    </p:spTree>
    <p:extLst>
      <p:ext uri="{BB962C8B-B14F-4D97-AF65-F5344CB8AC3E}">
        <p14:creationId xmlns:p14="http://schemas.microsoft.com/office/powerpoint/2010/main" val="33212525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03312" y="706582"/>
            <a:ext cx="8946541" cy="5541817"/>
          </a:xfrm>
        </p:spPr>
        <p:txBody>
          <a:bodyPr>
            <a:normAutofit lnSpcReduction="10000"/>
          </a:bodyPr>
          <a:lstStyle/>
          <a:p>
            <a:r>
              <a:rPr lang="ru-RU" dirty="0" smtClean="0"/>
              <a:t>В непосредственные задачи методиста </a:t>
            </a:r>
            <a:r>
              <a:rPr lang="ru-RU" dirty="0" smtClean="0"/>
              <a:t>также  входит </a:t>
            </a:r>
            <a:r>
              <a:rPr lang="ru-RU" dirty="0" smtClean="0"/>
              <a:t>подбор педагогических работников для своего детского сада.</a:t>
            </a:r>
          </a:p>
          <a:p>
            <a:r>
              <a:rPr lang="ru-RU" dirty="0"/>
              <a:t>Главное в организации </a:t>
            </a:r>
            <a:r>
              <a:rPr lang="ru-RU" dirty="0" smtClean="0"/>
              <a:t>методиста– </a:t>
            </a:r>
            <a:r>
              <a:rPr lang="ru-RU" dirty="0"/>
              <a:t>это повышение качества образовательного процесса. В</a:t>
            </a:r>
            <a:r>
              <a:rPr lang="ru-RU" dirty="0" smtClean="0"/>
              <a:t> </a:t>
            </a:r>
            <a:r>
              <a:rPr lang="ru-RU" dirty="0"/>
              <a:t>слове «методист», в каждой букве – направление, наполнение, суть нашей деятельности</a:t>
            </a:r>
            <a:r>
              <a:rPr lang="ru-RU" dirty="0" smtClean="0"/>
              <a:t>.</a:t>
            </a:r>
            <a:endParaRPr lang="ru-RU" dirty="0"/>
          </a:p>
          <a:p>
            <a:r>
              <a:rPr lang="ru-RU" sz="2400" dirty="0">
                <a:solidFill>
                  <a:srgbClr val="FFFF00"/>
                </a:solidFill>
              </a:rPr>
              <a:t>М</a:t>
            </a:r>
            <a:r>
              <a:rPr lang="ru-RU" sz="2400" dirty="0"/>
              <a:t> – миссионер, </a:t>
            </a:r>
            <a:endParaRPr lang="ru-RU" sz="2400" dirty="0" smtClean="0"/>
          </a:p>
          <a:p>
            <a:r>
              <a:rPr lang="ru-RU" sz="2400" dirty="0" smtClean="0">
                <a:solidFill>
                  <a:srgbClr val="FFFF00"/>
                </a:solidFill>
              </a:rPr>
              <a:t>Е </a:t>
            </a:r>
            <a:r>
              <a:rPr lang="ru-RU" sz="2400" dirty="0"/>
              <a:t>– единомышленник, </a:t>
            </a:r>
            <a:endParaRPr lang="ru-RU" sz="2400" dirty="0" smtClean="0"/>
          </a:p>
          <a:p>
            <a:r>
              <a:rPr lang="ru-RU" sz="2400" dirty="0" smtClean="0">
                <a:solidFill>
                  <a:srgbClr val="FFFF00"/>
                </a:solidFill>
              </a:rPr>
              <a:t>Т</a:t>
            </a:r>
            <a:r>
              <a:rPr lang="ru-RU" sz="2400" dirty="0" smtClean="0"/>
              <a:t> </a:t>
            </a:r>
            <a:r>
              <a:rPr lang="ru-RU" sz="2400" dirty="0"/>
              <a:t>– творец, </a:t>
            </a:r>
            <a:endParaRPr lang="ru-RU" sz="2400" dirty="0" smtClean="0"/>
          </a:p>
          <a:p>
            <a:r>
              <a:rPr lang="ru-RU" sz="2400" dirty="0" smtClean="0">
                <a:solidFill>
                  <a:srgbClr val="FFFF00"/>
                </a:solidFill>
              </a:rPr>
              <a:t>О</a:t>
            </a:r>
            <a:r>
              <a:rPr lang="ru-RU" sz="2400" dirty="0" smtClean="0"/>
              <a:t> </a:t>
            </a:r>
            <a:r>
              <a:rPr lang="ru-RU" sz="2400" dirty="0"/>
              <a:t>– организатор, </a:t>
            </a:r>
            <a:endParaRPr lang="ru-RU" sz="2400" dirty="0" smtClean="0"/>
          </a:p>
          <a:p>
            <a:r>
              <a:rPr lang="ru-RU" sz="2400" dirty="0" smtClean="0">
                <a:solidFill>
                  <a:srgbClr val="FFFF00"/>
                </a:solidFill>
              </a:rPr>
              <a:t>Д </a:t>
            </a:r>
            <a:r>
              <a:rPr lang="ru-RU" sz="2400" dirty="0"/>
              <a:t>– дипломат, </a:t>
            </a:r>
            <a:endParaRPr lang="ru-RU" sz="2400" dirty="0" smtClean="0"/>
          </a:p>
          <a:p>
            <a:r>
              <a:rPr lang="ru-RU" sz="2400" dirty="0" smtClean="0">
                <a:solidFill>
                  <a:srgbClr val="FFFF00"/>
                </a:solidFill>
              </a:rPr>
              <a:t>И</a:t>
            </a:r>
            <a:r>
              <a:rPr lang="ru-RU" sz="2400" dirty="0" smtClean="0"/>
              <a:t> </a:t>
            </a:r>
            <a:r>
              <a:rPr lang="ru-RU" sz="2400" dirty="0"/>
              <a:t>– изобретатель, </a:t>
            </a:r>
            <a:endParaRPr lang="ru-RU" sz="2400" dirty="0" smtClean="0"/>
          </a:p>
          <a:p>
            <a:r>
              <a:rPr lang="ru-RU" sz="2400" dirty="0" smtClean="0">
                <a:solidFill>
                  <a:srgbClr val="FFFF00"/>
                </a:solidFill>
              </a:rPr>
              <a:t>С</a:t>
            </a:r>
            <a:r>
              <a:rPr lang="ru-RU" sz="2400" dirty="0" smtClean="0"/>
              <a:t> </a:t>
            </a:r>
            <a:r>
              <a:rPr lang="ru-RU" sz="2400" dirty="0"/>
              <a:t>– стратег</a:t>
            </a:r>
            <a:r>
              <a:rPr lang="ru-RU" sz="2400" dirty="0" smtClean="0"/>
              <a:t>,</a:t>
            </a:r>
          </a:p>
          <a:p>
            <a:r>
              <a:rPr lang="ru-RU" sz="2400" dirty="0" smtClean="0"/>
              <a:t> </a:t>
            </a:r>
            <a:r>
              <a:rPr lang="ru-RU" sz="2400" dirty="0">
                <a:solidFill>
                  <a:srgbClr val="FFFF00"/>
                </a:solidFill>
              </a:rPr>
              <a:t>Т</a:t>
            </a:r>
            <a:r>
              <a:rPr lang="ru-RU" sz="2400" dirty="0"/>
              <a:t> – тактик.</a:t>
            </a:r>
          </a:p>
          <a:p>
            <a:endParaRPr lang="ru-RU" dirty="0"/>
          </a:p>
        </p:txBody>
      </p:sp>
    </p:spTree>
    <p:extLst>
      <p:ext uri="{BB962C8B-B14F-4D97-AF65-F5344CB8AC3E}">
        <p14:creationId xmlns:p14="http://schemas.microsoft.com/office/powerpoint/2010/main" val="25812943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И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205</TotalTime>
  <Words>723</Words>
  <Application>Microsoft Office PowerPoint</Application>
  <PresentationFormat>Широкоэкранный</PresentationFormat>
  <Paragraphs>46</Paragraphs>
  <Slides>13</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13</vt:i4>
      </vt:variant>
    </vt:vector>
  </HeadingPairs>
  <TitlesOfParts>
    <vt:vector size="17" baseType="lpstr">
      <vt:lpstr>Arial</vt:lpstr>
      <vt:lpstr>Century Gothic</vt:lpstr>
      <vt:lpstr>Wingdings 3</vt:lpstr>
      <vt:lpstr>Ион</vt:lpstr>
      <vt:lpstr>Роль методиста ДОО в повышении качества образовательной деятельности с детьми</vt:lpstr>
      <vt:lpstr>Качество-это делать что-либо правильно, даже когда никто не смотрит                                                        Генри Форд</vt:lpstr>
      <vt:lpstr>Презентация PowerPoint</vt:lpstr>
      <vt:lpstr>Методист-это</vt:lpstr>
      <vt:lpstr>Презентация PowerPoint</vt:lpstr>
      <vt:lpstr>Презентация PowerPoint</vt:lpstr>
      <vt:lpstr>Презентация PowerPoint</vt:lpstr>
      <vt:lpstr>Методист</vt:lpstr>
      <vt:lpstr>Презентация PowerPoint</vt:lpstr>
      <vt:lpstr>Презентация PowerPoint</vt:lpstr>
      <vt:lpstr>Презентация PowerPoint</vt:lpstr>
      <vt:lpstr>Презентация PowerPoint</vt:lpstr>
      <vt:lpstr>СПАСИБО ЗА  ВНИМАНИЕ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Роль методиста ДОО в повышении качества образовательной деятельности с детьми</dc:title>
  <dc:creator>Админ</dc:creator>
  <cp:lastModifiedBy>Админ</cp:lastModifiedBy>
  <cp:revision>20</cp:revision>
  <dcterms:created xsi:type="dcterms:W3CDTF">2024-01-23T05:52:14Z</dcterms:created>
  <dcterms:modified xsi:type="dcterms:W3CDTF">2024-01-27T07:50:58Z</dcterms:modified>
</cp:coreProperties>
</file>