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6" r:id="rId4"/>
    <p:sldId id="267" r:id="rId5"/>
    <p:sldId id="269" r:id="rId6"/>
    <p:sldId id="260" r:id="rId7"/>
    <p:sldId id="261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22" d="100"/>
          <a:sy n="122" d="100"/>
        </p:scale>
        <p:origin x="-15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4/18/2023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4/18/2023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4/18/2023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4/18/2023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342376" y="8523516"/>
            <a:ext cx="13774285" cy="168953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770709" y="-892549"/>
            <a:ext cx="8778240" cy="2292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effectLst/>
                <a:latin typeface="Times New Roman" panose="02020603050405020304" pitchFamily="18" charset="0"/>
              </a:rPr>
            </a:b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effectLst/>
                <a:latin typeface="Times New Roman" panose="02020603050405020304" pitchFamily="18" charset="0"/>
              </a:rPr>
            </a:br>
            <a:r>
              <a:rPr lang="ru-RU" altLang="ru-RU" sz="1800" dirty="0">
                <a:solidFill>
                  <a:srgbClr val="0000C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1800" dirty="0">
                <a:solidFill>
                  <a:srgbClr val="0000C0"/>
                </a:solidFill>
                <a:latin typeface="Times New Roman" panose="02020603050405020304" pitchFamily="18" charset="0"/>
              </a:rPr>
            </a:br>
            <a:r>
              <a:rPr lang="ru-RU" altLang="ru-RU" sz="1800" dirty="0" smtClean="0">
                <a:solidFill>
                  <a:srgbClr val="0000C0"/>
                </a:solidFill>
                <a:latin typeface="Times New Roman" panose="02020603050405020304" pitchFamily="18" charset="0"/>
              </a:rPr>
              <a:t> </a:t>
            </a:r>
            <a:br>
              <a:rPr lang="ru-RU" altLang="ru-RU" sz="1800" dirty="0" smtClean="0">
                <a:solidFill>
                  <a:srgbClr val="0000C0"/>
                </a:solidFill>
                <a:latin typeface="Times New Roman" panose="02020603050405020304" pitchFamily="18" charset="0"/>
              </a:rPr>
            </a:b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effectLst/>
                <a:cs typeface="Arial" panose="020B0604020202020204" pitchFamily="34" charset="0"/>
              </a:rPr>
              <a:t>Муниципальное дошкольное образовательное бюджетное учреждение города  Бузулука      </a:t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effectLst/>
                <a:cs typeface="Arial" panose="020B0604020202020204" pitchFamily="34" charset="0"/>
              </a:rPr>
            </a:br>
            <a:r>
              <a:rPr lang="ru-RU" altLang="ru-RU" sz="1600" dirty="0">
                <a:solidFill>
                  <a:srgbClr val="0000C0"/>
                </a:solidFill>
                <a:cs typeface="Arial" panose="020B0604020202020204" pitchFamily="34" charset="0"/>
              </a:rPr>
              <a:t> </a:t>
            </a:r>
            <a:r>
              <a:rPr lang="ru-RU" altLang="ru-RU" sz="1600" dirty="0" smtClean="0">
                <a:solidFill>
                  <a:srgbClr val="0000C0"/>
                </a:solidFill>
                <a:cs typeface="Arial" panose="020B0604020202020204" pitchFamily="34" charset="0"/>
              </a:rPr>
              <a:t>                               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effectLst/>
                <a:cs typeface="Arial" panose="020B0604020202020204" pitchFamily="34" charset="0"/>
              </a:rPr>
              <a:t>  </a:t>
            </a:r>
            <a:r>
              <a:rPr kumimoji="0" lang="en-US" altLang="ru-RU" sz="1600" b="0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effectLst/>
                <a:cs typeface="Arial" panose="020B0604020202020204" pitchFamily="34" charset="0"/>
              </a:rPr>
              <a:t>«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effectLst/>
                <a:cs typeface="Arial" panose="020B0604020202020204" pitchFamily="34" charset="0"/>
              </a:rPr>
              <a:t>Детский  сад № 20 комбинированного вида</a:t>
            </a:r>
            <a:r>
              <a:rPr kumimoji="0" lang="en-US" altLang="ru-RU" sz="1600" b="0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effectLst/>
                <a:cs typeface="Arial" panose="020B0604020202020204" pitchFamily="34" charset="0"/>
              </a:rPr>
              <a:t>»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C0"/>
                </a:solidFill>
                <a:effectLst/>
                <a:latin typeface="Times New Roman" panose="02020603050405020304" pitchFamily="18" charset="0"/>
              </a:rPr>
            </a:br>
            <a:r>
              <a:rPr lang="ru-RU" altLang="ru-RU" sz="1800" dirty="0">
                <a:solidFill>
                  <a:srgbClr val="0000C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1800" dirty="0">
                <a:solidFill>
                  <a:srgbClr val="0000C0"/>
                </a:solidFill>
                <a:latin typeface="Times New Roman" panose="02020603050405020304" pitchFamily="18" charset="0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 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1057539" y="789891"/>
            <a:ext cx="8190795" cy="4574499"/>
            <a:chOff x="108697013" y="108745500"/>
            <a:chExt cx="2962275" cy="2876550"/>
          </a:xfrm>
        </p:grpSpPr>
        <p:sp>
          <p:nvSpPr>
            <p:cNvPr id="6" name="Rectangle 3" hidden="1"/>
            <p:cNvSpPr>
              <a:spLocks noChangeArrowheads="1"/>
            </p:cNvSpPr>
            <p:nvPr/>
          </p:nvSpPr>
          <p:spPr bwMode="auto">
            <a:xfrm>
              <a:off x="108697013" y="108745500"/>
              <a:ext cx="2962275" cy="28765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7" name="Group 4"/>
            <p:cNvGrpSpPr>
              <a:grpSpLocks/>
            </p:cNvGrpSpPr>
            <p:nvPr/>
          </p:nvGrpSpPr>
          <p:grpSpPr bwMode="auto">
            <a:xfrm>
              <a:off x="108697013" y="108745500"/>
              <a:ext cx="2962275" cy="2876550"/>
              <a:chOff x="108697013" y="108745500"/>
              <a:chExt cx="2962275" cy="2876550"/>
            </a:xfrm>
          </p:grpSpPr>
          <p:sp>
            <p:nvSpPr>
              <p:cNvPr id="8" name="Rectangle 5"/>
              <p:cNvSpPr>
                <a:spLocks noChangeArrowheads="1"/>
              </p:cNvSpPr>
              <p:nvPr/>
            </p:nvSpPr>
            <p:spPr bwMode="auto">
              <a:xfrm>
                <a:off x="108697013" y="108745500"/>
                <a:ext cx="2962275" cy="2876550"/>
              </a:xfrm>
              <a:prstGeom prst="rect">
                <a:avLst/>
              </a:prstGeom>
              <a:noFill/>
              <a:ln w="12700" algn="ctr">
                <a:solidFill>
                  <a:srgbClr val="6600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9" name="Group 6"/>
              <p:cNvGrpSpPr>
                <a:grpSpLocks/>
              </p:cNvGrpSpPr>
              <p:nvPr/>
            </p:nvGrpSpPr>
            <p:grpSpPr bwMode="auto">
              <a:xfrm>
                <a:off x="108751366" y="108788359"/>
                <a:ext cx="2853562" cy="2790833"/>
                <a:chOff x="108751366" y="108788359"/>
                <a:chExt cx="2853562" cy="2790833"/>
              </a:xfrm>
            </p:grpSpPr>
            <p:pic>
              <p:nvPicPr>
                <p:cNvPr id="1031" name="Picture 7" descr="j0105230"/>
                <p:cNvPicPr preferRelativeResize="0">
                  <a:picLocks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1366" y="108788359"/>
                  <a:ext cx="361642" cy="363359"/>
                </a:xfrm>
                <a:prstGeom prst="rect">
                  <a:avLst/>
                </a:prstGeom>
                <a:solidFill>
                  <a:srgbClr val="944CB8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in">
                      <a:solidFill>
                        <a:srgbClr val="FF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32" name="Picture 8" descr="j0105230"/>
                <p:cNvPicPr preferRelativeResize="0">
                  <a:picLocks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9110926" y="108788359"/>
                  <a:ext cx="361642" cy="363358"/>
                </a:xfrm>
                <a:prstGeom prst="rect">
                  <a:avLst/>
                </a:prstGeom>
                <a:solidFill>
                  <a:srgbClr val="944CB8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in">
                      <a:solidFill>
                        <a:srgbClr val="FF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33" name="Picture 9" descr="j0105230"/>
                <p:cNvPicPr preferRelativeResize="0">
                  <a:picLocks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9470486" y="108788359"/>
                  <a:ext cx="361642" cy="363359"/>
                </a:xfrm>
                <a:prstGeom prst="rect">
                  <a:avLst/>
                </a:prstGeom>
                <a:solidFill>
                  <a:srgbClr val="944CB8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in">
                      <a:solidFill>
                        <a:srgbClr val="FF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34" name="Picture 10" descr="j0105230"/>
                <p:cNvPicPr preferRelativeResize="0">
                  <a:picLocks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9830045" y="108788359"/>
                  <a:ext cx="361642" cy="363359"/>
                </a:xfrm>
                <a:prstGeom prst="rect">
                  <a:avLst/>
                </a:prstGeom>
                <a:solidFill>
                  <a:srgbClr val="944CB8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in">
                      <a:solidFill>
                        <a:srgbClr val="FF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35" name="Picture 11" descr="j0105230"/>
                <p:cNvPicPr preferRelativeResize="0">
                  <a:picLocks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0178370" y="108788359"/>
                  <a:ext cx="361642" cy="363359"/>
                </a:xfrm>
                <a:prstGeom prst="rect">
                  <a:avLst/>
                </a:prstGeom>
                <a:solidFill>
                  <a:srgbClr val="944CB8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in">
                      <a:solidFill>
                        <a:srgbClr val="FF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36" name="Picture 12" descr="j0105230"/>
                <p:cNvPicPr preferRelativeResize="0">
                  <a:picLocks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0537929" y="108788359"/>
                  <a:ext cx="361642" cy="363359"/>
                </a:xfrm>
                <a:prstGeom prst="rect">
                  <a:avLst/>
                </a:prstGeom>
                <a:solidFill>
                  <a:srgbClr val="944CB8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in">
                      <a:solidFill>
                        <a:srgbClr val="FF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37" name="Picture 13" descr="j0105230"/>
                <p:cNvPicPr preferRelativeResize="0">
                  <a:picLocks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1366" y="109132072"/>
                  <a:ext cx="361642" cy="363359"/>
                </a:xfrm>
                <a:prstGeom prst="rect">
                  <a:avLst/>
                </a:prstGeom>
                <a:solidFill>
                  <a:srgbClr val="944CB8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in">
                      <a:solidFill>
                        <a:srgbClr val="FF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38" name="Picture 14" descr="j0105230"/>
                <p:cNvPicPr preferRelativeResize="0">
                  <a:picLocks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1366" y="109475785"/>
                  <a:ext cx="361642" cy="363359"/>
                </a:xfrm>
                <a:prstGeom prst="rect">
                  <a:avLst/>
                </a:prstGeom>
                <a:solidFill>
                  <a:srgbClr val="944CB8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in">
                      <a:solidFill>
                        <a:srgbClr val="FF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39" name="Picture 15" descr="j0105230"/>
                <p:cNvPicPr preferRelativeResize="0">
                  <a:picLocks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1366" y="109819498"/>
                  <a:ext cx="361642" cy="363359"/>
                </a:xfrm>
                <a:prstGeom prst="rect">
                  <a:avLst/>
                </a:prstGeom>
                <a:solidFill>
                  <a:srgbClr val="944CB8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in">
                      <a:solidFill>
                        <a:srgbClr val="FF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40" name="Picture 16" descr="j0105230"/>
                <p:cNvPicPr preferRelativeResize="0">
                  <a:picLocks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1366" y="110170372"/>
                  <a:ext cx="361642" cy="363359"/>
                </a:xfrm>
                <a:prstGeom prst="rect">
                  <a:avLst/>
                </a:prstGeom>
                <a:solidFill>
                  <a:srgbClr val="944CB8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in">
                      <a:solidFill>
                        <a:srgbClr val="FF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41" name="Picture 17" descr="j0105230"/>
                <p:cNvPicPr preferRelativeResize="0">
                  <a:picLocks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1366" y="110514085"/>
                  <a:ext cx="361642" cy="363359"/>
                </a:xfrm>
                <a:prstGeom prst="rect">
                  <a:avLst/>
                </a:prstGeom>
                <a:solidFill>
                  <a:srgbClr val="944CB8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in">
                      <a:solidFill>
                        <a:srgbClr val="FF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42" name="Picture 18" descr="j0105230"/>
                <p:cNvPicPr preferRelativeResize="0">
                  <a:picLocks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0899572" y="108788359"/>
                  <a:ext cx="361642" cy="363359"/>
                </a:xfrm>
                <a:prstGeom prst="rect">
                  <a:avLst/>
                </a:prstGeom>
                <a:solidFill>
                  <a:srgbClr val="944CB8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in">
                      <a:solidFill>
                        <a:srgbClr val="FF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43" name="Picture 19" descr="j0105230"/>
                <p:cNvPicPr preferRelativeResize="0">
                  <a:picLocks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3286" y="108788359"/>
                  <a:ext cx="361642" cy="363359"/>
                </a:xfrm>
                <a:prstGeom prst="rect">
                  <a:avLst/>
                </a:prstGeom>
                <a:solidFill>
                  <a:srgbClr val="944CB8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in">
                      <a:solidFill>
                        <a:srgbClr val="FF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44" name="Picture 20" descr="j0105230"/>
                <p:cNvPicPr preferRelativeResize="0">
                  <a:picLocks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3286" y="109132072"/>
                  <a:ext cx="361642" cy="363359"/>
                </a:xfrm>
                <a:prstGeom prst="rect">
                  <a:avLst/>
                </a:prstGeom>
                <a:solidFill>
                  <a:srgbClr val="944CB8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in">
                      <a:solidFill>
                        <a:srgbClr val="FF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45" name="Picture 21" descr="j0105230"/>
                <p:cNvPicPr preferRelativeResize="0">
                  <a:picLocks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3286" y="109475785"/>
                  <a:ext cx="361642" cy="363359"/>
                </a:xfrm>
                <a:prstGeom prst="rect">
                  <a:avLst/>
                </a:prstGeom>
                <a:solidFill>
                  <a:srgbClr val="944CB8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in">
                      <a:solidFill>
                        <a:srgbClr val="FF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46" name="Picture 22" descr="j0105230"/>
                <p:cNvPicPr preferRelativeResize="0">
                  <a:picLocks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3286" y="109819498"/>
                  <a:ext cx="361642" cy="363359"/>
                </a:xfrm>
                <a:prstGeom prst="rect">
                  <a:avLst/>
                </a:prstGeom>
                <a:solidFill>
                  <a:srgbClr val="944CB8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in">
                      <a:solidFill>
                        <a:srgbClr val="FF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47" name="Picture 23" descr="j0105230"/>
                <p:cNvPicPr preferRelativeResize="0">
                  <a:picLocks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3285" y="110170373"/>
                  <a:ext cx="361643" cy="363360"/>
                </a:xfrm>
                <a:prstGeom prst="rect">
                  <a:avLst/>
                </a:prstGeom>
                <a:solidFill>
                  <a:srgbClr val="944CB8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in">
                      <a:solidFill>
                        <a:srgbClr val="FF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48" name="Picture 24" descr="j0105230"/>
                <p:cNvPicPr preferRelativeResize="0">
                  <a:picLocks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3285" y="110514086"/>
                  <a:ext cx="361643" cy="363360"/>
                </a:xfrm>
                <a:prstGeom prst="rect">
                  <a:avLst/>
                </a:prstGeom>
                <a:solidFill>
                  <a:srgbClr val="944CB8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in">
                      <a:solidFill>
                        <a:srgbClr val="FF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49" name="Picture 25" descr="j0105230"/>
                <p:cNvPicPr preferRelativeResize="0">
                  <a:picLocks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1366" y="110872119"/>
                  <a:ext cx="361642" cy="363359"/>
                </a:xfrm>
                <a:prstGeom prst="rect">
                  <a:avLst/>
                </a:prstGeom>
                <a:solidFill>
                  <a:srgbClr val="944CB8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in">
                      <a:solidFill>
                        <a:srgbClr val="FF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50" name="Picture 26" descr="j0105230"/>
                <p:cNvPicPr preferRelativeResize="0">
                  <a:picLocks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8751367" y="111215834"/>
                  <a:ext cx="361641" cy="363358"/>
                </a:xfrm>
                <a:prstGeom prst="rect">
                  <a:avLst/>
                </a:prstGeom>
                <a:solidFill>
                  <a:srgbClr val="944CB8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in">
                      <a:solidFill>
                        <a:srgbClr val="FF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51" name="Picture 27" descr="j0105230"/>
                <p:cNvPicPr preferRelativeResize="0">
                  <a:picLocks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9110926" y="111215832"/>
                  <a:ext cx="361642" cy="363358"/>
                </a:xfrm>
                <a:prstGeom prst="rect">
                  <a:avLst/>
                </a:prstGeom>
                <a:solidFill>
                  <a:srgbClr val="944CB8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in">
                      <a:solidFill>
                        <a:srgbClr val="FF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52" name="Picture 28" descr="j0105230"/>
                <p:cNvPicPr preferRelativeResize="0">
                  <a:picLocks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9470486" y="111215832"/>
                  <a:ext cx="361642" cy="363359"/>
                </a:xfrm>
                <a:prstGeom prst="rect">
                  <a:avLst/>
                </a:prstGeom>
                <a:solidFill>
                  <a:srgbClr val="944CB8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in">
                      <a:solidFill>
                        <a:srgbClr val="FF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53" name="Picture 29" descr="j0105230"/>
                <p:cNvPicPr preferRelativeResize="0">
                  <a:picLocks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09830045" y="111215832"/>
                  <a:ext cx="361642" cy="363359"/>
                </a:xfrm>
                <a:prstGeom prst="rect">
                  <a:avLst/>
                </a:prstGeom>
                <a:solidFill>
                  <a:srgbClr val="944CB8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in">
                      <a:solidFill>
                        <a:srgbClr val="FF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54" name="Picture 30" descr="j0105230"/>
                <p:cNvPicPr preferRelativeResize="0">
                  <a:picLocks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0178370" y="111215832"/>
                  <a:ext cx="361642" cy="363359"/>
                </a:xfrm>
                <a:prstGeom prst="rect">
                  <a:avLst/>
                </a:prstGeom>
                <a:solidFill>
                  <a:srgbClr val="944CB8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in">
                      <a:solidFill>
                        <a:srgbClr val="FF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55" name="Picture 31" descr="j0105230"/>
                <p:cNvPicPr preferRelativeResize="0">
                  <a:picLocks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0537929" y="111215832"/>
                  <a:ext cx="361642" cy="363359"/>
                </a:xfrm>
                <a:prstGeom prst="rect">
                  <a:avLst/>
                </a:prstGeom>
                <a:solidFill>
                  <a:srgbClr val="944CB8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in">
                      <a:solidFill>
                        <a:srgbClr val="FF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56" name="Picture 32" descr="j0105230"/>
                <p:cNvPicPr preferRelativeResize="0">
                  <a:picLocks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0899572" y="111215832"/>
                  <a:ext cx="361642" cy="363359"/>
                </a:xfrm>
                <a:prstGeom prst="rect">
                  <a:avLst/>
                </a:prstGeom>
                <a:solidFill>
                  <a:srgbClr val="944CB8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in">
                      <a:solidFill>
                        <a:srgbClr val="FF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57" name="Picture 33" descr="j0105230"/>
                <p:cNvPicPr preferRelativeResize="0">
                  <a:picLocks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3286" y="110872119"/>
                  <a:ext cx="361642" cy="363359"/>
                </a:xfrm>
                <a:prstGeom prst="rect">
                  <a:avLst/>
                </a:prstGeom>
                <a:solidFill>
                  <a:srgbClr val="944CB8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in">
                      <a:solidFill>
                        <a:srgbClr val="FF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58" name="Picture 34" descr="j0105230"/>
                <p:cNvPicPr preferRelativeResize="0">
                  <a:picLocks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111243286" y="111215832"/>
                  <a:ext cx="361642" cy="363359"/>
                </a:xfrm>
                <a:prstGeom prst="rect">
                  <a:avLst/>
                </a:prstGeom>
                <a:solidFill>
                  <a:srgbClr val="944CB8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in">
                      <a:solidFill>
                        <a:srgbClr val="FFCC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10" name="Rectangle 35"/>
              <p:cNvSpPr>
                <a:spLocks noChangeArrowheads="1"/>
              </p:cNvSpPr>
              <p:nvPr/>
            </p:nvSpPr>
            <p:spPr bwMode="auto">
              <a:xfrm>
                <a:off x="108856145" y="108893136"/>
                <a:ext cx="2656201" cy="2609726"/>
              </a:xfrm>
              <a:prstGeom prst="rect">
                <a:avLst/>
              </a:prstGeom>
              <a:solidFill>
                <a:srgbClr val="FFFFFF"/>
              </a:solidFill>
              <a:ln w="12700" algn="ctr">
                <a:solidFill>
                  <a:srgbClr val="66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altLang="ru-RU" sz="3200" b="1" i="1" u="none" strike="noStrike" cap="none" normalizeH="0" baseline="0" dirty="0" smtClean="0">
                  <a:ln>
                    <a:noFill/>
                  </a:ln>
                  <a:solidFill>
                    <a:srgbClr val="6600CC"/>
                  </a:solidFill>
                  <a:effectLst/>
                  <a:latin typeface="Times New Roman" panose="02020603050405020304" pitchFamily="18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3200" b="1" i="1" u="none" strike="noStrike" cap="none" normalizeH="0" baseline="0" dirty="0" smtClean="0">
                    <a:ln>
                      <a:noFill/>
                    </a:ln>
                    <a:solidFill>
                      <a:srgbClr val="6600CC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Нетрадиционное 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3200" b="1" i="1" u="none" strike="noStrike" cap="none" normalizeH="0" baseline="0" dirty="0" smtClean="0">
                    <a:ln>
                      <a:noFill/>
                    </a:ln>
                    <a:solidFill>
                      <a:srgbClr val="6600CC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рисование  манной крупой 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3200" b="1" i="1" u="none" strike="noStrike" cap="none" normalizeH="0" baseline="0" dirty="0" smtClean="0">
                    <a:ln>
                      <a:noFill/>
                    </a:ln>
                    <a:solidFill>
                      <a:srgbClr val="6600CC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kumimoji="0" lang="en-US" altLang="ru-RU" sz="3200" b="1" i="1" u="none" strike="noStrike" cap="none" normalizeH="0" baseline="0" dirty="0" smtClean="0">
                    <a:ln>
                      <a:noFill/>
                    </a:ln>
                    <a:solidFill>
                      <a:srgbClr val="6600CC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«</a:t>
                </a:r>
                <a:r>
                  <a:rPr kumimoji="0" lang="ru-RU" altLang="ru-RU" sz="3200" b="1" i="1" u="none" strike="noStrike" cap="none" normalizeH="0" baseline="0" dirty="0" smtClean="0">
                    <a:ln>
                      <a:noFill/>
                    </a:ln>
                    <a:solidFill>
                      <a:srgbClr val="6600CC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Подснежник —первоцвет</a:t>
                </a:r>
                <a:r>
                  <a:rPr kumimoji="0" lang="en-US" altLang="ru-RU" sz="3200" b="1" i="1" u="none" strike="noStrike" cap="none" normalizeH="0" baseline="0" dirty="0" smtClean="0">
                    <a:ln>
                      <a:noFill/>
                    </a:ln>
                    <a:solidFill>
                      <a:srgbClr val="6600CC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»</a:t>
                </a:r>
                <a:endParaRPr kumimoji="0" lang="ru-RU" altLang="ru-RU" sz="3200" b="1" i="1" u="none" strike="noStrike" cap="none" normalizeH="0" baseline="0" dirty="0" smtClean="0">
                  <a:ln>
                    <a:noFill/>
                  </a:ln>
                  <a:solidFill>
                    <a:srgbClr val="6600CC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altLang="ru-RU" sz="3200" b="1" i="1" u="none" strike="noStrike" cap="none" normalizeH="0" baseline="0" dirty="0" smtClean="0">
                  <a:ln>
                    <a:noFill/>
                  </a:ln>
                  <a:solidFill>
                    <a:srgbClr val="6600CC"/>
                  </a:solidFill>
                  <a:effectLst/>
                  <a:latin typeface="Times New Roman" panose="02020603050405020304" pitchFamily="18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ru-RU" altLang="ru-RU" sz="3200" b="1" i="1" dirty="0">
                  <a:solidFill>
                    <a:srgbClr val="6600CC"/>
                  </a:solidFill>
                  <a:latin typeface="Times New Roman" panose="02020603050405020304" pitchFamily="18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altLang="ru-RU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pic>
        <p:nvPicPr>
          <p:cNvPr id="1063" name="Picture 39" descr="https://zel-gorod.ru/images/po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402" y="3099761"/>
            <a:ext cx="6516648" cy="1996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ctangle 1"/>
          <p:cNvSpPr txBox="1">
            <a:spLocks noChangeArrowheads="1"/>
          </p:cNvSpPr>
          <p:nvPr/>
        </p:nvSpPr>
        <p:spPr bwMode="auto">
          <a:xfrm>
            <a:off x="1147552" y="4628012"/>
            <a:ext cx="8570026" cy="2108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algn="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None/>
              <a:defRPr sz="5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ru-RU" altLang="ru-RU" sz="1800" dirty="0" smtClean="0">
                <a:solidFill>
                  <a:srgbClr val="0000C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1800" dirty="0" smtClean="0">
                <a:solidFill>
                  <a:srgbClr val="0000C0"/>
                </a:solidFill>
                <a:latin typeface="Times New Roman" panose="02020603050405020304" pitchFamily="18" charset="0"/>
              </a:rPr>
            </a:br>
            <a:r>
              <a:rPr lang="ru-RU" altLang="ru-RU" sz="1800" dirty="0" smtClean="0">
                <a:solidFill>
                  <a:srgbClr val="0000C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1800" dirty="0" smtClean="0">
                <a:solidFill>
                  <a:srgbClr val="0000C0"/>
                </a:solidFill>
                <a:latin typeface="Times New Roman" panose="02020603050405020304" pitchFamily="18" charset="0"/>
              </a:rPr>
            </a:br>
            <a:r>
              <a:rPr lang="ru-RU" altLang="ru-RU" sz="1800" dirty="0" smtClean="0">
                <a:solidFill>
                  <a:srgbClr val="0000C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1800" dirty="0" smtClean="0">
                <a:solidFill>
                  <a:srgbClr val="0000C0"/>
                </a:solidFill>
                <a:latin typeface="Times New Roman" panose="02020603050405020304" pitchFamily="18" charset="0"/>
              </a:rPr>
            </a:br>
            <a:r>
              <a:rPr lang="ru-RU" altLang="ru-RU" sz="1800" dirty="0" smtClean="0">
                <a:solidFill>
                  <a:srgbClr val="0000C0"/>
                </a:solidFill>
                <a:latin typeface="Times New Roman" panose="02020603050405020304" pitchFamily="18" charset="0"/>
              </a:rPr>
              <a:t> </a:t>
            </a:r>
            <a:br>
              <a:rPr lang="ru-RU" altLang="ru-RU" sz="1800" dirty="0" smtClean="0">
                <a:solidFill>
                  <a:srgbClr val="0000C0"/>
                </a:solidFill>
                <a:latin typeface="Times New Roman" panose="02020603050405020304" pitchFamily="18" charset="0"/>
              </a:rPr>
            </a:br>
            <a:r>
              <a:rPr lang="ru-RU" altLang="ru-RU" sz="2000" dirty="0" smtClean="0">
                <a:solidFill>
                  <a:srgbClr val="0000C0"/>
                </a:solidFill>
                <a:cs typeface="Arial" panose="020B0604020202020204" pitchFamily="34" charset="0"/>
              </a:rPr>
              <a:t>Подготовил: воспитатель </a:t>
            </a:r>
            <a:r>
              <a:rPr lang="ru-RU" altLang="ru-RU" sz="2000" dirty="0" err="1" smtClean="0">
                <a:solidFill>
                  <a:srgbClr val="0000C0"/>
                </a:solidFill>
                <a:cs typeface="Arial" panose="020B0604020202020204" pitchFamily="34" charset="0"/>
              </a:rPr>
              <a:t>Осинская</a:t>
            </a:r>
            <a:r>
              <a:rPr lang="ru-RU" altLang="ru-RU" sz="2000" dirty="0" smtClean="0">
                <a:solidFill>
                  <a:srgbClr val="0000C0"/>
                </a:solidFill>
                <a:cs typeface="Arial" panose="020B0604020202020204" pitchFamily="34" charset="0"/>
              </a:rPr>
              <a:t> Анастасия Сергеевна  </a:t>
            </a:r>
            <a:r>
              <a:rPr lang="ru-RU" altLang="ru-RU" sz="1800" dirty="0" smtClean="0">
                <a:solidFill>
                  <a:srgbClr val="0000C0"/>
                </a:solidFill>
                <a:cs typeface="Arial" panose="020B0604020202020204" pitchFamily="34" charset="0"/>
              </a:rPr>
              <a:t/>
            </a:r>
            <a:br>
              <a:rPr lang="ru-RU" altLang="ru-RU" sz="1800" dirty="0" smtClean="0">
                <a:solidFill>
                  <a:srgbClr val="0000C0"/>
                </a:solidFill>
                <a:cs typeface="Arial" panose="020B0604020202020204" pitchFamily="34" charset="0"/>
              </a:rPr>
            </a:br>
            <a:r>
              <a:rPr lang="ru-RU" altLang="ru-RU" sz="1800" dirty="0" smtClean="0">
                <a:solidFill>
                  <a:srgbClr val="0000C0"/>
                </a:solidFill>
                <a:cs typeface="Arial" panose="020B0604020202020204" pitchFamily="34" charset="0"/>
              </a:rPr>
              <a:t/>
            </a:r>
            <a:br>
              <a:rPr lang="ru-RU" altLang="ru-RU" sz="1800" dirty="0" smtClean="0">
                <a:solidFill>
                  <a:srgbClr val="0000C0"/>
                </a:solidFill>
                <a:cs typeface="Arial" panose="020B0604020202020204" pitchFamily="34" charset="0"/>
              </a:rPr>
            </a:br>
            <a:endParaRPr lang="ru-RU" altLang="ru-RU" sz="1800" dirty="0" smtClean="0">
              <a:cs typeface="Arial" panose="020B0604020202020204" pitchFamily="34" charset="0"/>
            </a:endParaRPr>
          </a:p>
          <a:p>
            <a:pPr algn="l" defTabSz="914400"/>
            <a:r>
              <a:rPr lang="ru-RU" altLang="ru-RU" sz="900" dirty="0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 </a:t>
            </a:r>
            <a:endParaRPr lang="ru-RU" altLang="ru-RU" sz="1800" dirty="0" smtClean="0"/>
          </a:p>
        </p:txBody>
      </p:sp>
    </p:spTree>
    <p:extLst>
      <p:ext uri="{BB962C8B-B14F-4D97-AF65-F5344CB8AC3E}">
        <p14:creationId xmlns:p14="http://schemas.microsoft.com/office/powerpoint/2010/main" val="394437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6620" y="493123"/>
            <a:ext cx="9013372" cy="587829"/>
          </a:xfrm>
        </p:spPr>
        <p:txBody>
          <a:bodyPr>
            <a:noAutofit/>
          </a:bodyPr>
          <a:lstStyle/>
          <a:p>
            <a:pPr algn="ctr"/>
            <a:r>
              <a:rPr lang="ru-RU" b="1" u="sng" dirty="0" smtClean="0">
                <a:solidFill>
                  <a:schemeClr val="accent6">
                    <a:lumMod val="50000"/>
                  </a:schemeClr>
                </a:solidFill>
              </a:rPr>
              <a:t>Спасибо за внимание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i="1" dirty="0"/>
              <a:t>     </a:t>
            </a:r>
            <a:endParaRPr lang="ru-RU" sz="2800" dirty="0"/>
          </a:p>
        </p:txBody>
      </p:sp>
      <p:pic>
        <p:nvPicPr>
          <p:cNvPr id="7170" name="Picture 2" descr="C:\Users\User\Desktop\1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180" y="1387928"/>
            <a:ext cx="5603069" cy="52108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77891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5018" y="315883"/>
            <a:ext cx="9268691" cy="4862946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Изобразительная </a:t>
            </a:r>
            <a:r>
              <a:rPr lang="ru-RU" sz="3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 с использованием нетрадиционной техники рисования </a:t>
            </a:r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3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детей 6-7 лет</a:t>
            </a:r>
            <a:endParaRPr lang="ru-RU" sz="3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400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Тема: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i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«Подснежники первоцветы</a:t>
            </a:r>
            <a:r>
              <a:rPr lang="ru-RU" sz="2400" i="1" u="sng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indent="0">
              <a:buNone/>
            </a:pPr>
            <a:r>
              <a:rPr lang="ru-RU" sz="2400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Цель: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развитие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художественно–эстетических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навыков у детей старшего дошкольного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возраста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через нетрадиционную технику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рисования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400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Задачи: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продолжать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учить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детей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рисовать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цветы,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передавая красоту первоцвета в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изображении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нетрадиционным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способом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закреплять умение рисовать, способствовать дальнейшему умению использовать усвоенные приемы рисования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воспитывать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эмоциональный отклик на весеннее пробуждение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подснежника, прививать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детям интерес к нетрадиционной технике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рисования 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/>
          </a:p>
          <a:p>
            <a:endParaRPr lang="ru-RU" sz="1600" dirty="0"/>
          </a:p>
        </p:txBody>
      </p:sp>
      <p:pic>
        <p:nvPicPr>
          <p:cNvPr id="2053" name="Picture 5" descr="C:\Users\User\Desktop\13754310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07" y="4812708"/>
            <a:ext cx="3470666" cy="194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415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4208" y="334735"/>
            <a:ext cx="9356272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Методы </a:t>
            </a:r>
            <a:r>
              <a:rPr lang="ru-RU" sz="2000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приемы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sz="2000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Словесные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 беседа о весне, постановка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проблемы, ситуации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общения, 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повторение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просьба </a:t>
            </a:r>
          </a:p>
          <a:p>
            <a:r>
              <a:rPr lang="ru-RU" sz="2000" u="sng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Наглядные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 иллюстрационного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материала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u="sng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Практические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рисование восковыми мелками,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нетрадиционное рисование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клеем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ПВА и манной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крупой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u="sng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Детские виды деятельности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двигательная, игровая, продуктивная, познавательно-исследовательская,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музыкальная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</a:pPr>
            <a:r>
              <a:rPr lang="ru-RU" sz="2000" b="1" u="sng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Технологии</a:t>
            </a:r>
            <a:r>
              <a:rPr lang="ru-RU" sz="2000" b="1" u="sng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:</a:t>
            </a:r>
          </a:p>
          <a:p>
            <a:pPr marL="285750" lvl="0" indent="-285750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личностно-ориентированная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технология</a:t>
            </a:r>
          </a:p>
          <a:p>
            <a:pPr marL="285750" lvl="0" indent="-285750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здоровьесберегающая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технология</a:t>
            </a:r>
          </a:p>
          <a:p>
            <a:pPr marL="285750" lvl="0" indent="-285750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игровая технология</a:t>
            </a:r>
          </a:p>
          <a:p>
            <a:pPr marL="285750" lvl="0" indent="-285750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т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ехнология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исследовательской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деятельности</a:t>
            </a:r>
          </a:p>
          <a:p>
            <a:pPr marL="285750" lvl="0" indent="-285750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информационно-коммуникационные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технологии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User\Desktop\maxres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9" b="3809"/>
          <a:stretch/>
        </p:blipFill>
        <p:spPr bwMode="auto">
          <a:xfrm>
            <a:off x="3494313" y="4908883"/>
            <a:ext cx="3339193" cy="185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93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9142" y="386246"/>
            <a:ext cx="6082393" cy="744187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Планируемые результаты 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97178" y="1250768"/>
            <a:ext cx="5913170" cy="376210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дети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умеют рисовать подснежники с использованием нетрадиционной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техники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з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нают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признаки изменения природы весной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б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ережно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относятся к первоцветам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666" y="3542408"/>
            <a:ext cx="5015747" cy="3062447"/>
          </a:xfrm>
          <a:prstGeom prst="roundRect">
            <a:avLst>
              <a:gd name="adj" fmla="val 16667"/>
            </a:avLst>
          </a:prstGeom>
          <a:noFill/>
          <a:ln w="12700" algn="in">
            <a:solidFill>
              <a:srgbClr val="A366C2"/>
            </a:solidFill>
            <a:round/>
            <a:headEnd/>
            <a:tailEnd/>
          </a:ln>
          <a:effectLst>
            <a:outerShdw dist="99190" dir="3011666" algn="ctr" rotWithShape="0">
              <a:srgbClr val="3300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User\Desktop\1676604807_gas-kvas-com-p-ugolok-izo-v-detskom-sadu-risunok-4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90" y="383721"/>
            <a:ext cx="2921570" cy="226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0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3893" y="323850"/>
            <a:ext cx="8596668" cy="60687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Этапы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занятия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b="1" u="sng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Вводная часть</a:t>
            </a:r>
            <a:endParaRPr lang="ru-RU" sz="2700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3893" y="1513374"/>
            <a:ext cx="3672793" cy="8030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Минутка вхождения</a:t>
            </a:r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2"/>
          <a:stretch/>
        </p:blipFill>
        <p:spPr bwMode="auto">
          <a:xfrm>
            <a:off x="833892" y="2294997"/>
            <a:ext cx="3852407" cy="3493273"/>
          </a:xfrm>
          <a:prstGeom prst="rect">
            <a:avLst/>
          </a:prstGeom>
          <a:noFill/>
          <a:ln w="12700" algn="in">
            <a:solidFill>
              <a:srgbClr val="A366C2"/>
            </a:solidFill>
            <a:miter lim="800000"/>
            <a:headEnd/>
            <a:tailEnd/>
          </a:ln>
          <a:effectLst>
            <a:outerShdw dist="99190" dir="3011666" algn="ctr" rotWithShape="0">
              <a:srgbClr val="3300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59122" y="1513374"/>
            <a:ext cx="42543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Введение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тему (создание проблемной ситуации)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58"/>
          <a:stretch/>
        </p:blipFill>
        <p:spPr bwMode="auto">
          <a:xfrm>
            <a:off x="5741988" y="2302060"/>
            <a:ext cx="4136798" cy="3588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3484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574" y="359229"/>
            <a:ext cx="8842428" cy="157117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u="sng" dirty="0">
                <a:solidFill>
                  <a:srgbClr val="BC80E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Вводная </a:t>
            </a:r>
            <a:r>
              <a:rPr lang="ru-RU" sz="2700" b="1" u="sng" dirty="0" smtClean="0">
                <a:solidFill>
                  <a:srgbClr val="BC80E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часть</a:t>
            </a:r>
            <a:br>
              <a:rPr lang="ru-RU" sz="2700" b="1" u="sng" dirty="0" smtClean="0">
                <a:solidFill>
                  <a:srgbClr val="BC80E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        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Мотивация деятельности 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детей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1.4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Дыхательные упражнения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396" y="1881415"/>
            <a:ext cx="7292937" cy="4444274"/>
          </a:xfrm>
          <a:prstGeom prst="rect">
            <a:avLst/>
          </a:prstGeom>
          <a:noFill/>
          <a:ln w="12700" algn="in">
            <a:solidFill>
              <a:srgbClr val="A366C2"/>
            </a:solidFill>
            <a:miter lim="800000"/>
            <a:headEnd/>
            <a:tailEnd/>
          </a:ln>
          <a:effectLst>
            <a:outerShdw dist="99190" dir="3011666" algn="ctr" rotWithShape="0">
              <a:srgbClr val="3300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021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141" y="1281794"/>
            <a:ext cx="3261401" cy="85271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2.1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Рассматривание иллюстрации 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подснежника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06" y="2320297"/>
            <a:ext cx="4826656" cy="3342457"/>
          </a:xfrm>
          <a:prstGeom prst="rect">
            <a:avLst/>
          </a:prstGeom>
          <a:noFill/>
          <a:ln w="12700" algn="in">
            <a:solidFill>
              <a:srgbClr val="A366C2"/>
            </a:solidFill>
            <a:miter lim="800000"/>
            <a:headEnd/>
            <a:tailEnd/>
          </a:ln>
          <a:effectLst>
            <a:outerShdw dist="99190" dir="3011666" algn="ctr" rotWithShape="0">
              <a:srgbClr val="3300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68048" y="607623"/>
            <a:ext cx="35525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u="sng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Основная </a:t>
            </a:r>
            <a:r>
              <a:rPr lang="ru-RU" sz="2800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часть 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5" r="3814"/>
          <a:stretch/>
        </p:blipFill>
        <p:spPr bwMode="auto">
          <a:xfrm>
            <a:off x="5584371" y="2320297"/>
            <a:ext cx="5674181" cy="3404510"/>
          </a:xfrm>
          <a:prstGeom prst="rect">
            <a:avLst/>
          </a:prstGeom>
          <a:noFill/>
          <a:ln w="12700" algn="in">
            <a:solidFill>
              <a:srgbClr val="A366C2"/>
            </a:solidFill>
            <a:miter lim="800000"/>
            <a:headEnd/>
            <a:tailEnd/>
          </a:ln>
          <a:effectLst>
            <a:outerShdw dist="99190" dir="3011666" algn="ctr" rotWithShape="0">
              <a:srgbClr val="3300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157134" y="1384299"/>
            <a:ext cx="3894666" cy="134257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3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5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2.2. Показ образца выполненной работы 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 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8366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127" y="993322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2.3. Актуализация ранее приобретенных знаний, физкультминутка, самостоятельная деятельность детей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/>
              <a:t> </a:t>
            </a:r>
            <a:br>
              <a:rPr lang="ru-RU" dirty="0"/>
            </a:br>
            <a:endParaRPr lang="ru-RU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26" y="1859860"/>
            <a:ext cx="4240123" cy="2870889"/>
          </a:xfrm>
          <a:prstGeom prst="roundRect">
            <a:avLst>
              <a:gd name="adj" fmla="val 16667"/>
            </a:avLst>
          </a:prstGeom>
          <a:noFill/>
          <a:ln w="12700" algn="in">
            <a:solidFill>
              <a:srgbClr val="A366C2"/>
            </a:solidFill>
            <a:round/>
            <a:headEnd/>
            <a:tailEnd/>
          </a:ln>
          <a:effectLst>
            <a:outerShdw dist="99190" dir="3011666" algn="ctr" rotWithShape="0">
              <a:srgbClr val="3300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926" y="3012619"/>
            <a:ext cx="4211592" cy="2746393"/>
          </a:xfrm>
          <a:prstGeom prst="roundRect">
            <a:avLst>
              <a:gd name="adj" fmla="val 16667"/>
            </a:avLst>
          </a:prstGeom>
          <a:noFill/>
          <a:ln w="12700" algn="in">
            <a:solidFill>
              <a:srgbClr val="A366C2"/>
            </a:solidFill>
            <a:round/>
            <a:headEnd/>
            <a:tailEnd/>
          </a:ln>
          <a:effectLst>
            <a:outerShdw dist="99190" dir="3011666" algn="ctr" rotWithShape="0">
              <a:srgbClr val="3300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399456" y="305545"/>
            <a:ext cx="31534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u="sng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Основная </a:t>
            </a:r>
            <a:r>
              <a:rPr lang="ru-RU" sz="2800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часть 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146" name="Picture 2" descr="C:\Users\User\Desktop\54c8156e8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51094" y="4977492"/>
            <a:ext cx="1815193" cy="181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790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85750"/>
            <a:ext cx="8596668" cy="16446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Заключительная часть </a:t>
            </a:r>
            <a:r>
              <a:rPr lang="ru-RU" sz="31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1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1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1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и самоанализ деятельности детей: рефлексия 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</a:rPr>
            </a:b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7" t="13346"/>
          <a:stretch/>
        </p:blipFill>
        <p:spPr bwMode="auto">
          <a:xfrm>
            <a:off x="2065562" y="1763485"/>
            <a:ext cx="6384473" cy="4578015"/>
          </a:xfrm>
          <a:prstGeom prst="roundRect">
            <a:avLst>
              <a:gd name="adj" fmla="val 16667"/>
            </a:avLst>
          </a:prstGeom>
          <a:noFill/>
          <a:ln w="12700" algn="in">
            <a:solidFill>
              <a:srgbClr val="A366C2"/>
            </a:solidFill>
            <a:round/>
            <a:headEnd/>
            <a:tailEnd/>
          </a:ln>
          <a:effectLst>
            <a:outerShdw dist="99190" dir="3011666" algn="ctr" rotWithShape="0">
              <a:srgbClr val="3300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605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368</TotalTime>
  <Words>107</Words>
  <Application>Microsoft Office PowerPoint</Application>
  <PresentationFormat>Произвольный</PresentationFormat>
  <Paragraphs>43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Аспект</vt:lpstr>
      <vt:lpstr>     Муниципальное дошкольное образовательное бюджетное учреждение города  Бузулука                                          «Детский  сад № 20 комбинированного вида»     </vt:lpstr>
      <vt:lpstr>Презентация PowerPoint</vt:lpstr>
      <vt:lpstr>Презентация PowerPoint</vt:lpstr>
      <vt:lpstr>Планируемые результаты </vt:lpstr>
      <vt:lpstr>Этапы занятия 1. Вводная часть</vt:lpstr>
      <vt:lpstr>Вводная часть          1.3. Мотивация деятельности детей 1.4. Дыхательные упражнения   </vt:lpstr>
      <vt:lpstr>2.1. Рассматривание иллюстрации подснежника   </vt:lpstr>
      <vt:lpstr>2.3. Актуализация ранее приобретенных знаний, физкультминутка, самостоятельная деятельность детей    </vt:lpstr>
      <vt:lpstr>3. Заключительная часть   Анализ и самоанализ деятельности детей: рефлексия    </vt:lpstr>
      <vt:lpstr>Спасибо за внимание      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бюджетное учреждение города  Бузулука                                          «Детский  сад № 20 комбинированного вида»</dc:title>
  <dc:creator>1</dc:creator>
  <cp:lastModifiedBy>User</cp:lastModifiedBy>
  <cp:revision>26</cp:revision>
  <dcterms:created xsi:type="dcterms:W3CDTF">2023-04-16T14:48:27Z</dcterms:created>
  <dcterms:modified xsi:type="dcterms:W3CDTF">2023-04-18T10:13:22Z</dcterms:modified>
</cp:coreProperties>
</file>