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0" r:id="rId3"/>
    <p:sldId id="263" r:id="rId4"/>
    <p:sldId id="267" r:id="rId5"/>
    <p:sldId id="268" r:id="rId6"/>
    <p:sldId id="269" r:id="rId7"/>
    <p:sldId id="270" r:id="rId8"/>
    <p:sldId id="271" r:id="rId9"/>
    <p:sldId id="278" r:id="rId10"/>
    <p:sldId id="273" r:id="rId11"/>
    <p:sldId id="280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4" r:id="rId24"/>
    <p:sldId id="274" r:id="rId25"/>
    <p:sldId id="275" r:id="rId26"/>
    <p:sldId id="276" r:id="rId27"/>
    <p:sldId id="293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Ринат Халимуллин" userId="27021873fe253bd8" providerId="LiveId" clId="{83C1D71E-7194-4DB7-B14A-047BD7926FE9}"/>
    <pc:docChg chg="custSel modSld">
      <pc:chgData name="Ринат Халимуллин" userId="27021873fe253bd8" providerId="LiveId" clId="{83C1D71E-7194-4DB7-B14A-047BD7926FE9}" dt="2023-06-26T16:30:02.199" v="66" actId="20577"/>
      <pc:docMkLst>
        <pc:docMk/>
      </pc:docMkLst>
      <pc:sldChg chg="modSp mod">
        <pc:chgData name="Ринат Халимуллин" userId="27021873fe253bd8" providerId="LiveId" clId="{83C1D71E-7194-4DB7-B14A-047BD7926FE9}" dt="2023-06-26T16:30:02.199" v="66" actId="20577"/>
        <pc:sldMkLst>
          <pc:docMk/>
          <pc:sldMk cId="1309419176" sldId="259"/>
        </pc:sldMkLst>
        <pc:spChg chg="mod">
          <ac:chgData name="Ринат Халимуллин" userId="27021873fe253bd8" providerId="LiveId" clId="{83C1D71E-7194-4DB7-B14A-047BD7926FE9}" dt="2023-06-26T16:30:02.199" v="66" actId="20577"/>
          <ac:spMkLst>
            <pc:docMk/>
            <pc:sldMk cId="1309419176" sldId="259"/>
            <ac:spMk id="4" creationId="{00000000-0000-0000-0000-000000000000}"/>
          </ac:spMkLst>
        </pc:spChg>
      </pc:sldChg>
      <pc:sldChg chg="modSp mod">
        <pc:chgData name="Ринат Халимуллин" userId="27021873fe253bd8" providerId="LiveId" clId="{83C1D71E-7194-4DB7-B14A-047BD7926FE9}" dt="2023-06-26T15:46:21.850" v="0" actId="1076"/>
        <pc:sldMkLst>
          <pc:docMk/>
          <pc:sldMk cId="547860967" sldId="276"/>
        </pc:sldMkLst>
        <pc:spChg chg="mod">
          <ac:chgData name="Ринат Халимуллин" userId="27021873fe253bd8" providerId="LiveId" clId="{83C1D71E-7194-4DB7-B14A-047BD7926FE9}" dt="2023-06-26T15:46:21.850" v="0" actId="1076"/>
          <ac:spMkLst>
            <pc:docMk/>
            <pc:sldMk cId="547860967" sldId="27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3.jpeg"/><Relationship Id="rId3" Type="http://schemas.openxmlformats.org/officeDocument/2006/relationships/hyperlink" Target="https://vk.com/dlvospit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32.jpeg"/><Relationship Id="rId2" Type="http://schemas.openxmlformats.org/officeDocument/2006/relationships/hyperlink" Target="https://vk.com/daromdetja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vk_kopilochka" TargetMode="External"/><Relationship Id="rId11" Type="http://schemas.openxmlformats.org/officeDocument/2006/relationships/image" Target="../media/image31.jpeg"/><Relationship Id="rId5" Type="http://schemas.openxmlformats.org/officeDocument/2006/relationships/hyperlink" Target="https://vk.com/club196833735" TargetMode="External"/><Relationship Id="rId10" Type="http://schemas.openxmlformats.org/officeDocument/2006/relationships/image" Target="../media/image30.jpeg"/><Relationship Id="rId4" Type="http://schemas.openxmlformats.org/officeDocument/2006/relationships/hyperlink" Target="https://vk.com/away.php?to=https://www.maam.ru/&amp;cc_key=" TargetMode="Externa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5.png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image" Target="../media/image10.jpe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30150" y="6492240"/>
            <a:ext cx="5657850" cy="33947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1760" y="3467100"/>
            <a:ext cx="1577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700"/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Педагогическая мастерская для родителей «</a:t>
            </a:r>
            <a:r>
              <a:rPr lang="ru-RU" sz="4800" b="1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Феечка</a:t>
            </a:r>
            <a:r>
              <a:rPr lang="ru-RU" sz="4800" b="1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– копеечка».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8360" y="8104576"/>
            <a:ext cx="8099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Халимуллина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Альбина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Хатимовна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>
                <a:latin typeface="Calibri"/>
                <a:cs typeface="Times New Roman" panose="02020603050405020304" pitchFamily="18" charset="0"/>
              </a:rPr>
              <a:t>Воспитатель МБОУ «Начальная школа №15», </a:t>
            </a:r>
            <a:r>
              <a:rPr lang="ru-RU" sz="2800" b="1" dirty="0" err="1">
                <a:latin typeface="Calibri"/>
                <a:cs typeface="Times New Roman" panose="02020603050405020304" pitchFamily="18" charset="0"/>
              </a:rPr>
              <a:t>г.Нефтеюганск</a:t>
            </a:r>
            <a:endParaRPr lang="en-US" sz="2400" b="1" dirty="0"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79624" y="1943100"/>
            <a:ext cx="3241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libri"/>
                <a:cs typeface="Times New Roman" panose="02020603050405020304" pitchFamily="18" charset="0"/>
              </a:rPr>
              <a:t>30 мая 2023 года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460" y="185194"/>
            <a:ext cx="4542740" cy="14727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5400" y="266700"/>
            <a:ext cx="1143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Региональный семинар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«Методические особенности формирования экономической культуры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и основ финансовой грамотности у дошкольников»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73986"/>
            <a:ext cx="1701484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19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8360" y="571500"/>
            <a:ext cx="15338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+mj-lt"/>
              <a:buAutoNum type="arabicPeriod"/>
            </a:pPr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Назовите сказку, в которой героиня обменяла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кухонную утварь на живой товар?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24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8360" y="571500"/>
            <a:ext cx="15338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+mj-lt"/>
              <a:buAutoNum type="arabicPeriod"/>
            </a:pPr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Назовите сказку, в которой героиня обменяла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кухонную утварь на живой товар?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mpic/4033296/img_id3925290054851796696.jpeg/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04767"/>
            <a:ext cx="6096000" cy="71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657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8360" y="571500"/>
            <a:ext cx="15338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Герой какой сказки стал жертвой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неправильного вложения денег?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4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8360" y="571500"/>
            <a:ext cx="15338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Герой какой сказки стал жертвой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неправильного вложения денег?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cdn1.ozone.ru/multimedia/10193340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0" y="2247900"/>
            <a:ext cx="5105400" cy="689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0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В какой сказке описывается нелегкий путь хлебобулочного изделия до потребителя?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В какой сказке описывается нелегкий путь хлебобулочного изделия до потребителя?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www.cmp24.ru/images/prodacts/sourse/61817/61817788_kv-kolobok-a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23273"/>
            <a:ext cx="5410200" cy="71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35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сказочный персонаж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периодически нёс золотые яйца? 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53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сказочный персонаж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периодически нёс золотые яйца? 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www.megatoys24.ru/uploads/all/56/4d/01/564d0168d4185ebc2c7c5916cfd3b75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47900"/>
            <a:ext cx="69342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169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Героине, какой сказки удалось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нетрудовую денежную единицу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сделать выгоднейшую покупку к своему юбилею?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Героине, какой сказки удалось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нетрудовую денежную единицу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сделать выгоднейшую покупку к своему юбилею?</a:t>
            </a:r>
          </a:p>
          <a:p>
            <a:pPr lvl="0">
              <a:lnSpc>
                <a:spcPct val="150000"/>
              </a:lnSpc>
            </a:pPr>
            <a:r>
              <a:rPr lang="ru-RU" sz="32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solidFill>
                <a:srgbClr val="0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cdn.img-gorod.ru/nomenclature/27/743/27743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354" y="2952077"/>
            <a:ext cx="8353846" cy="635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2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14320" y="4849173"/>
            <a:ext cx="9879953" cy="5626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47800" y="637044"/>
            <a:ext cx="151637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Цель: </a:t>
            </a:r>
            <a:r>
              <a:rPr lang="ru-RU" sz="4000" dirty="0">
                <a:solidFill>
                  <a:srgbClr val="008080"/>
                </a:solidFill>
              </a:rPr>
              <a:t>Формирование основ финансовой грамотности дошкольников посредством дидактических игр через взаимодействие с семьёй.</a:t>
            </a:r>
          </a:p>
          <a:p>
            <a:pPr defTabSz="1028700"/>
            <a:endParaRPr lang="en-US" sz="4000" b="1" dirty="0">
              <a:solidFill>
                <a:schemeClr val="accent5">
                  <a:lumMod val="75000"/>
                </a:scheme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47800" y="3695700"/>
            <a:ext cx="15163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Задачи:</a:t>
            </a:r>
          </a:p>
          <a:p>
            <a:pPr marL="685800" lvl="0" indent="-685800" algn="just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rgbClr val="008080"/>
                </a:solidFill>
              </a:rPr>
              <a:t>Формировать элементарные экономические знания у родителей;</a:t>
            </a: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rgbClr val="008080"/>
                </a:solidFill>
              </a:rPr>
              <a:t>Содействовать повышению у родителей уровня мотивации к   получению знаний в области финансовой грамотности через игровые средства обучения;</a:t>
            </a:r>
          </a:p>
          <a:p>
            <a:pPr marL="571500" lvl="0" indent="-571500" algn="just"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rgbClr val="008080"/>
                </a:solidFill>
              </a:rPr>
              <a:t>На  практике познакомить родителей с играми по формированию финансовой грамотности дошкольников.</a:t>
            </a:r>
          </a:p>
          <a:p>
            <a:pPr defTabSz="1028700"/>
            <a:endParaRPr lang="en-US" sz="4800" b="1" dirty="0">
              <a:solidFill>
                <a:srgbClr val="008080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89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В какой сказке из-за своей жадности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старуха осталась у разбитого корыта? </a:t>
            </a:r>
          </a:p>
        </p:txBody>
      </p:sp>
    </p:spTree>
    <p:extLst>
      <p:ext uri="{BB962C8B-B14F-4D97-AF65-F5344CB8AC3E}">
        <p14:creationId xmlns:p14="http://schemas.microsoft.com/office/powerpoint/2010/main" val="3355083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В какой сказке из-за своей жадности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старуха осталась у разбитого корыта? </a:t>
            </a:r>
          </a:p>
        </p:txBody>
      </p:sp>
      <p:pic>
        <p:nvPicPr>
          <p:cNvPr id="13314" name="Picture 2" descr="https://i.pinimg.com/originals/4f/47/ce/4f47ce2eb5dd3d4524d5a211c0fdc1c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85333"/>
            <a:ext cx="5486400" cy="729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715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В какой сказке главная героиня приехала домой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сундуками золота, а её сестра на свиньях?</a:t>
            </a:r>
          </a:p>
        </p:txBody>
      </p:sp>
    </p:spTree>
    <p:extLst>
      <p:ext uri="{BB962C8B-B14F-4D97-AF65-F5344CB8AC3E}">
        <p14:creationId xmlns:p14="http://schemas.microsoft.com/office/powerpoint/2010/main" val="396732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647700"/>
            <a:ext cx="15338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В какой сказке главная героиня приехала домой </a:t>
            </a:r>
          </a:p>
          <a:p>
            <a:pPr lvl="0" algn="ctr"/>
            <a:r>
              <a:rPr lang="ru-RU" sz="4400" b="1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сундуками золота, а её сестра на свиньях?</a:t>
            </a:r>
          </a:p>
        </p:txBody>
      </p:sp>
      <p:pic>
        <p:nvPicPr>
          <p:cNvPr id="14338" name="Picture 2" descr="https://cdn1.akusherstvo.ru/52d/ba5/112046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r="7476"/>
          <a:stretch/>
        </p:blipFill>
        <p:spPr bwMode="auto">
          <a:xfrm>
            <a:off x="5486400" y="2142867"/>
            <a:ext cx="6096000" cy="720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127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0" y="723900"/>
            <a:ext cx="8915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8080"/>
                </a:solidFill>
              </a:rPr>
              <a:t>Ссылки </a:t>
            </a:r>
            <a:br>
              <a:rPr lang="ru-RU" b="1" dirty="0">
                <a:solidFill>
                  <a:srgbClr val="008080"/>
                </a:solidFill>
              </a:rPr>
            </a:br>
            <a:r>
              <a:rPr lang="ru-RU" b="1" dirty="0">
                <a:solidFill>
                  <a:srgbClr val="008080"/>
                </a:solidFill>
              </a:rPr>
              <a:t>для скачивания шаблонов </a:t>
            </a:r>
            <a:br>
              <a:rPr lang="ru-RU" b="1" dirty="0">
                <a:solidFill>
                  <a:srgbClr val="008080"/>
                </a:solidFill>
              </a:rPr>
            </a:br>
            <a:r>
              <a:rPr lang="ru-RU" b="1" dirty="0">
                <a:solidFill>
                  <a:srgbClr val="008080"/>
                </a:solidFill>
              </a:rPr>
              <a:t>для игр по финансовой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400" y="2356072"/>
            <a:ext cx="10744200" cy="5739511"/>
          </a:xfrm>
        </p:spPr>
        <p:txBody>
          <a:bodyPr>
            <a:normAutofit/>
          </a:bodyPr>
          <a:lstStyle/>
          <a:p>
            <a:r>
              <a:rPr lang="en-US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https://vk.com/daromdetjam</a:t>
            </a:r>
            <a:endParaRPr lang="ru-RU" sz="4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https://vk.com/dlvospit</a:t>
            </a:r>
            <a:endParaRPr lang="ru-RU" sz="4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https://vk.com/away.php?to=https%3A%2F%2Fwww.maam.ru%2F&amp;cc_key=</a:t>
            </a:r>
            <a:endParaRPr lang="ru-RU" sz="4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https://vk.com/club196833735</a:t>
            </a:r>
            <a:endParaRPr lang="ru-RU" sz="4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https://vk.com/vk_kopilochka</a:t>
            </a:r>
            <a:endParaRPr lang="ru-RU" sz="4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pic>
        <p:nvPicPr>
          <p:cNvPr id="8" name="Рисунок 7" descr="C:\Users\Admin\Downloads\Screenshot_20230526-133246_VK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21" t="-2659" r="11821" b="67303"/>
          <a:stretch/>
        </p:blipFill>
        <p:spPr bwMode="auto">
          <a:xfrm>
            <a:off x="1770760" y="6978988"/>
            <a:ext cx="3021660" cy="2233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Admin\Downloads\Screenshot_20230526-133425_VK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 b="56356"/>
          <a:stretch/>
        </p:blipFill>
        <p:spPr bwMode="auto">
          <a:xfrm>
            <a:off x="5766156" y="7096435"/>
            <a:ext cx="2819400" cy="2173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Admin\Downloads\Screenshot_20230526-133443_VK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1" b="54409"/>
          <a:stretch/>
        </p:blipFill>
        <p:spPr bwMode="auto">
          <a:xfrm>
            <a:off x="9829800" y="7101878"/>
            <a:ext cx="2769313" cy="2211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Admin\Downloads\Screenshot_20230526-133406_VK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9" b="48824"/>
          <a:stretch/>
        </p:blipFill>
        <p:spPr bwMode="auto">
          <a:xfrm>
            <a:off x="13716000" y="7069487"/>
            <a:ext cx="2625824" cy="2276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3109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5FF3D-D3D2-4658-AFF6-B0D67CCF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080" y="57342"/>
            <a:ext cx="15773400" cy="198834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br>
              <a:rPr lang="ru-RU" sz="48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можно, что нельзя купить за деньги»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582785-2146-40E3-9DA6-C1569CCC8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8689" y="3256323"/>
            <a:ext cx="6300084" cy="47211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645C75-D8C8-4221-9861-668CB1577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7909" y="4285238"/>
            <a:ext cx="6185291" cy="53116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E04E1A-233B-4059-96BF-345E2EDE6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08" y="2018505"/>
            <a:ext cx="5542776" cy="47310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58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866900"/>
            <a:ext cx="13957176" cy="477550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66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хотите вырастить хороших детей, тратьте на них в два раза меньше денег и в два раза больше времени.</a:t>
            </a:r>
          </a:p>
          <a:p>
            <a:pPr marL="0" indent="0" algn="r">
              <a:buNone/>
            </a:pPr>
            <a:r>
              <a:rPr lang="ru-RU" sz="6600" b="1" dirty="0" err="1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Эстер</a:t>
            </a:r>
            <a:r>
              <a:rPr lang="ru-RU" sz="66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Селсдон</a:t>
            </a:r>
            <a:endParaRPr lang="ru-RU" sz="6600" b="1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60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30150" y="6492240"/>
            <a:ext cx="5657850" cy="33947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1760" y="3467100"/>
            <a:ext cx="1577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700"/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Мастер - класс</a:t>
            </a:r>
          </a:p>
          <a:p>
            <a:pPr algn="ctr" defTabSz="1028700"/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для родителей</a:t>
            </a:r>
          </a:p>
          <a:p>
            <a:pPr algn="ctr" defTabSz="1028700"/>
            <a:r>
              <a:rPr lang="ru-RU" sz="48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«Изучаем экономику в игре»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8360" y="8104576"/>
            <a:ext cx="8099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Халимуллина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 Альбина </a:t>
            </a:r>
            <a:r>
              <a:rPr lang="ru-RU" sz="3200" b="1" dirty="0" err="1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Хатимовна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alibri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>
                <a:latin typeface="Calibri"/>
                <a:cs typeface="Times New Roman" panose="02020603050405020304" pitchFamily="18" charset="0"/>
              </a:rPr>
              <a:t>Воспитатель МБОУ «Начальная школа №15», </a:t>
            </a:r>
            <a:r>
              <a:rPr lang="ru-RU" sz="2800" b="1" dirty="0" err="1">
                <a:latin typeface="Calibri"/>
                <a:cs typeface="Times New Roman" panose="02020603050405020304" pitchFamily="18" charset="0"/>
              </a:rPr>
              <a:t>г.Нефтеюганск</a:t>
            </a:r>
            <a:endParaRPr lang="en-US" sz="2400" b="1" dirty="0"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979624" y="1943100"/>
            <a:ext cx="3241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libri"/>
                <a:cs typeface="Times New Roman" panose="02020603050405020304" pitchFamily="18" charset="0"/>
              </a:rPr>
              <a:t>30 мая 2023 года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460" y="185194"/>
            <a:ext cx="4542740" cy="14727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5400" y="266700"/>
            <a:ext cx="1143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Региональный семинар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«Методические особенности формирования экономической культуры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и основ финансовой грамотности у дошкольников»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73986"/>
            <a:ext cx="1701484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8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  <p:pic>
        <p:nvPicPr>
          <p:cNvPr id="6" name="Picture 6" descr="https://www.pngkit.com/png/detail/334-3348560_transparentes-campanilla-tinkerbell-with-no-background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23900"/>
            <a:ext cx="8012359" cy="78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cdn2.static1-sima-land.com/items/235082/1/700-nw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76700"/>
            <a:ext cx="1765826" cy="176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679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pngkit.com/png/detail/334-3348560_transparentes-campanilla-tinkerbell-with-no-backgroun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98" y="802984"/>
            <a:ext cx="8737913" cy="857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2.static1-sima-land.com/items/235082/1/700-nw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13" y="4403452"/>
            <a:ext cx="2008562" cy="200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rot="19613124">
            <a:off x="11704226" y="2465498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solidFill>
                <a:srgbClr val="008080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20547915">
            <a:off x="11798581" y="3646112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6" name="Стрелка вправо 5"/>
          <p:cNvSpPr/>
          <p:nvPr/>
        </p:nvSpPr>
        <p:spPr>
          <a:xfrm rot="587855">
            <a:off x="11885471" y="5593936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7" name="Стрелка вправо 6"/>
          <p:cNvSpPr/>
          <p:nvPr/>
        </p:nvSpPr>
        <p:spPr>
          <a:xfrm rot="1234588">
            <a:off x="11800793" y="6761824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8" name="Стрелка вправо 7"/>
          <p:cNvSpPr/>
          <p:nvPr/>
        </p:nvSpPr>
        <p:spPr>
          <a:xfrm>
            <a:off x="11875081" y="4602529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9" name="Стрелка вправо 8"/>
          <p:cNvSpPr/>
          <p:nvPr/>
        </p:nvSpPr>
        <p:spPr>
          <a:xfrm rot="11806295">
            <a:off x="5469401" y="2465500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0" name="Стрелка вправо 9"/>
          <p:cNvSpPr/>
          <p:nvPr/>
        </p:nvSpPr>
        <p:spPr>
          <a:xfrm rot="11576231">
            <a:off x="5139974" y="3558389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5093964" y="4505467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2" name="Стрелка вправо 11"/>
          <p:cNvSpPr/>
          <p:nvPr/>
        </p:nvSpPr>
        <p:spPr>
          <a:xfrm rot="10010725">
            <a:off x="5112365" y="5633939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3" name="Стрелка вправо 12"/>
          <p:cNvSpPr/>
          <p:nvPr/>
        </p:nvSpPr>
        <p:spPr>
          <a:xfrm rot="8989187">
            <a:off x="5336723" y="6724974"/>
            <a:ext cx="750206" cy="347360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4" name="Прямоугольник 13"/>
          <p:cNvSpPr/>
          <p:nvPr/>
        </p:nvSpPr>
        <p:spPr>
          <a:xfrm>
            <a:off x="2030210" y="2164340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8080"/>
                </a:solidFill>
                <a:latin typeface="+mj-lt"/>
              </a:rPr>
              <a:t>Виды денег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93638" y="3127153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8080"/>
                </a:solidFill>
              </a:rPr>
              <a:t>Монеты России</a:t>
            </a:r>
          </a:p>
          <a:p>
            <a:r>
              <a:rPr lang="ru-RU" sz="3600" b="1" dirty="0">
                <a:solidFill>
                  <a:srgbClr val="008080"/>
                </a:solidFill>
              </a:rPr>
              <a:t>Купюры России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77564" y="4477127"/>
            <a:ext cx="2988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700" dirty="0"/>
              <a:t> </a:t>
            </a:r>
            <a:r>
              <a:rPr lang="ru-RU" sz="3600" b="1" dirty="0">
                <a:solidFill>
                  <a:srgbClr val="008080"/>
                </a:solidFill>
              </a:rPr>
              <a:t>«Профессии»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625286" y="2057218"/>
            <a:ext cx="4255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80"/>
                </a:solidFill>
              </a:rPr>
              <a:t>Где хранить деньги?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659761" y="3305243"/>
            <a:ext cx="4763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80"/>
                </a:solidFill>
              </a:rPr>
              <a:t>Что дороже, дешевле?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00734" y="5352107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008080"/>
                </a:solidFill>
              </a:rPr>
              <a:t>Доходы семьи</a:t>
            </a:r>
          </a:p>
          <a:p>
            <a:r>
              <a:rPr lang="ru-RU" sz="3600" b="1" dirty="0">
                <a:solidFill>
                  <a:srgbClr val="008080"/>
                </a:solidFill>
              </a:rPr>
              <a:t>Расходы семьи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68949" y="6854761"/>
            <a:ext cx="2505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008080"/>
                </a:solidFill>
              </a:rPr>
              <a:t>Хочу - Надо</a:t>
            </a:r>
            <a:endParaRPr lang="ru-RU" sz="2700" dirty="0">
              <a:solidFill>
                <a:srgbClr val="00808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875693" y="4125350"/>
            <a:ext cx="40625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80"/>
                </a:solidFill>
              </a:rPr>
              <a:t>Что можно/нельзя </a:t>
            </a:r>
          </a:p>
          <a:p>
            <a:r>
              <a:rPr lang="ru-RU" sz="3600" b="1" dirty="0">
                <a:solidFill>
                  <a:srgbClr val="008080"/>
                </a:solidFill>
              </a:rPr>
              <a:t>купить за деньги</a:t>
            </a:r>
            <a:endParaRPr lang="ru-RU" sz="2700" dirty="0">
              <a:solidFill>
                <a:srgbClr val="00808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962734" y="5553130"/>
            <a:ext cx="3931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80"/>
                </a:solidFill>
              </a:rPr>
              <a:t>Учимся экономить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014913" y="6683953"/>
            <a:ext cx="1899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80"/>
                </a:solidFill>
              </a:rPr>
              <a:t>Покупки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4" y="9649332"/>
            <a:ext cx="17014840" cy="571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81800" y="98553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74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32D45A8-17E9-449C-8358-E4F7E28E7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2" y="2144672"/>
            <a:ext cx="5062451" cy="590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63498" y="904134"/>
            <a:ext cx="68330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деньги?</a:t>
            </a:r>
            <a:endParaRPr lang="ru-RU" sz="4800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EC2726-4940-4971-B71F-91D65762E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40" y="184874"/>
            <a:ext cx="4368363" cy="31005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5B45E9-63E6-400C-A9A3-5EF0CA7B5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279" y="184874"/>
            <a:ext cx="4304402" cy="31005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3F16A4-B02A-4DE1-B436-0F1B63ED4D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1" y="3229220"/>
            <a:ext cx="4222115" cy="31138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0274B2-4041-49F8-9E8E-8A95288FCA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70" y="3229220"/>
            <a:ext cx="4240790" cy="31805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B586F5-3FF8-460B-91C2-53C7A5516D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55" y="6401585"/>
            <a:ext cx="4070100" cy="30525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A1C186-BB57-403F-92B1-D35A7D96B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99" y="6329734"/>
            <a:ext cx="4219724" cy="31647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4" y="9649332"/>
            <a:ext cx="17014840" cy="57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1800" y="98553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575" y="184874"/>
            <a:ext cx="1904999" cy="19033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4" y="9630074"/>
            <a:ext cx="17014840" cy="571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18811" y="9836067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4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74D4A-F82B-44D4-9E34-54A93B94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625" y="-625808"/>
            <a:ext cx="8389398" cy="3080654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взять деньги?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32D45A8-17E9-449C-8358-E4F7E28E78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70" y="2037687"/>
            <a:ext cx="6050954" cy="70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C5B1A86-9DFF-4A66-B20A-A4A6ADE1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069" y="6406882"/>
            <a:ext cx="2730192" cy="226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09B789-0914-4FA7-9D60-8BA82D3F0C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7"/>
          <a:stretch/>
        </p:blipFill>
        <p:spPr>
          <a:xfrm rot="16200000">
            <a:off x="6071471" y="3740249"/>
            <a:ext cx="4648814" cy="57634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8C1FE0-DA3C-4300-A255-1C5EF5C01E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48437" y="-302819"/>
            <a:ext cx="4474374" cy="59658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4" y="9630074"/>
            <a:ext cx="17014840" cy="571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81800" y="98553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575" y="184874"/>
            <a:ext cx="1904999" cy="19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4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57342"/>
            <a:ext cx="11781693" cy="1602032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хранить деньги?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32D45A8-17E9-449C-8358-E4F7E28E78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32" y="1879997"/>
            <a:ext cx="5594577" cy="652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79F780-D924-417C-A4D1-AB42DD67B0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r="6298"/>
          <a:stretch/>
        </p:blipFill>
        <p:spPr>
          <a:xfrm>
            <a:off x="11194594" y="419100"/>
            <a:ext cx="5194166" cy="4724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41CAE1-C319-48F1-A068-1BB492B4D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15" y="4229100"/>
            <a:ext cx="6162479" cy="46218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4" y="9630074"/>
            <a:ext cx="17014840" cy="57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1800" y="9742699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575" y="184874"/>
            <a:ext cx="1904999" cy="19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0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D6C63-D82B-4EED-8874-D8D6A4A7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004" y="611312"/>
            <a:ext cx="13661624" cy="130234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sz="4800" b="1" dirty="0" err="1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sz="48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«Финансовая грамотность»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924210-0998-4CE4-8F65-41299DDE5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2267" y="1758142"/>
            <a:ext cx="5461461" cy="7281950"/>
          </a:xfr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7FF3D1-5E1E-44BD-A5DD-BDDE60470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264" y="2668386"/>
            <a:ext cx="7423776" cy="55678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96" y="9639300"/>
            <a:ext cx="17014840" cy="57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1800" y="9742699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75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-224612"/>
            <a:ext cx="13367531" cy="192133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дороже?»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FED3EC-D995-46EA-83FD-82A55741A5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84084"/>
            <a:ext cx="11250363" cy="79851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342"/>
            <a:ext cx="720824" cy="10229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0" y="9563100"/>
            <a:ext cx="17014840" cy="571500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6629400" y="9702925"/>
            <a:ext cx="54102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latin typeface="Calibri"/>
                <a:cs typeface="Times New Roman" panose="02020603050405020304" pitchFamily="18" charset="0"/>
              </a:rPr>
              <a:t>202</a:t>
            </a:r>
            <a:r>
              <a:rPr lang="ru-RU" sz="3200" b="1" dirty="0">
                <a:latin typeface="Calibri"/>
                <a:cs typeface="Times New Roman" panose="02020603050405020304" pitchFamily="18" charset="0"/>
              </a:rPr>
              <a:t>3 год</a:t>
            </a:r>
            <a:endParaRPr lang="en-US" sz="3200" b="1" dirty="0"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77" y="201460"/>
            <a:ext cx="1904999" cy="190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03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598</Words>
  <Application>Microsoft Office PowerPoint</Application>
  <PresentationFormat>Произвольный</PresentationFormat>
  <Paragraphs>111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Times New Roman</vt:lpstr>
      <vt:lpstr>Arial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Где взять деньги?</vt:lpstr>
      <vt:lpstr>Где хранить деньги?</vt:lpstr>
      <vt:lpstr> Круги Луллия «Финансовая грамотность»</vt:lpstr>
      <vt:lpstr>«Что дороже?»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Ссылки  для скачивания шаблонов  для игр по финансовой грамотности</vt:lpstr>
      <vt:lpstr>Дидактическая игра  «Что можно, что нельзя купить за деньги»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Итоговый проект</dc:title>
  <dc:creator>Марина</dc:creator>
  <cp:lastModifiedBy>Ринат Халимуллин</cp:lastModifiedBy>
  <cp:revision>76</cp:revision>
  <dcterms:created xsi:type="dcterms:W3CDTF">2006-08-16T00:00:00Z</dcterms:created>
  <dcterms:modified xsi:type="dcterms:W3CDTF">2023-06-26T16:30:10Z</dcterms:modified>
  <dc:identifier>DAD9Gc83gDo</dc:identifier>
</cp:coreProperties>
</file>