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79" r:id="rId4"/>
    <p:sldId id="280" r:id="rId5"/>
    <p:sldId id="284" r:id="rId6"/>
    <p:sldId id="285" r:id="rId7"/>
    <p:sldId id="281" r:id="rId8"/>
    <p:sldId id="282" r:id="rId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2D"/>
    <a:srgbClr val="B92D14"/>
    <a:srgbClr val="D6A300"/>
    <a:srgbClr val="35B19D"/>
    <a:srgbClr val="CC9B00"/>
    <a:srgbClr val="DBFFC7"/>
    <a:srgbClr val="FBFEC8"/>
    <a:srgbClr val="4D4D4D"/>
    <a:srgbClr val="982310"/>
    <a:srgbClr val="3575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47" autoAdjust="0"/>
    <p:restoredTop sz="87209" autoAdjust="0"/>
  </p:normalViewPr>
  <p:slideViewPr>
    <p:cSldViewPr>
      <p:cViewPr>
        <p:scale>
          <a:sx n="96" d="100"/>
          <a:sy n="96" d="100"/>
        </p:scale>
        <p:origin x="-34" y="9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C9EAAA2-0D7E-4979-B4E4-0FA4DD95E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59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6419586-CD07-45EE-8DBA-C94BC5CD28A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F4709E5-12E6-4281-BB72-CD794C90DC5C}" type="slidenum">
              <a:rPr lang="en-US"/>
              <a:pPr/>
              <a:t>2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CDFB15A-8BE3-4F50-9C17-C1B4C1096DCA}" type="slidenum">
              <a:rPr lang="en-US"/>
              <a:pPr/>
              <a:t>3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CDFB15A-8BE3-4F50-9C17-C1B4C1096DCA}" type="slidenum">
              <a:rPr lang="en-US"/>
              <a:pPr/>
              <a:t>5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CDFB15A-8BE3-4F50-9C17-C1B4C1096DCA}" type="slidenum">
              <a:rPr lang="en-US"/>
              <a:pPr/>
              <a:t>6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3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195736" y="1066800"/>
            <a:ext cx="6696744" cy="1570112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ЗДОРОВЬЕСБЕРЕГАЮЩИЕ ТЕХНОЛОГИИ</a:t>
            </a:r>
          </a:p>
        </p:txBody>
      </p:sp>
      <p:sp>
        <p:nvSpPr>
          <p:cNvPr id="2051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652120" y="4797152"/>
            <a:ext cx="3240360" cy="1757536"/>
          </a:xfrm>
        </p:spPr>
        <p:txBody>
          <a:bodyPr/>
          <a:lstStyle/>
          <a:p>
            <a:pPr algn="ctr" eaLnBrk="1" hangingPunct="1"/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</a:rPr>
              <a:t>Воспитатель Батуева Н.И</a:t>
            </a: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</a:p>
          <a:p>
            <a:pPr algn="ctr" eaLnBrk="1" hangingPunct="1"/>
            <a:r>
              <a:rPr lang="ru-RU" sz="1800" dirty="0" smtClean="0">
                <a:solidFill>
                  <a:schemeClr val="bg2">
                    <a:lumMod val="75000"/>
                  </a:schemeClr>
                </a:solidFill>
              </a:rPr>
              <a:t>МБДОУ «Детский сад№ 80» г. Новороссийск</a:t>
            </a:r>
            <a:endParaRPr lang="ru-RU" sz="1800" dirty="0" smtClean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1331640" y="980728"/>
            <a:ext cx="7632848" cy="2016224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00642D"/>
                </a:solidFill>
                <a:latin typeface="+mj-lt"/>
                <a:ea typeface="+mj-ea"/>
                <a:cs typeface="+mj-cs"/>
              </a:rPr>
              <a:t>Здоровье - это состояние полного физического, психического и социального благополучия, а не просто отсутствие болезней или физических дефектов.</a:t>
            </a:r>
            <a:r>
              <a:rPr lang="ru-RU" sz="1800" dirty="0" smtClean="0">
                <a:solidFill>
                  <a:srgbClr val="00642D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1800" dirty="0" smtClean="0">
                <a:solidFill>
                  <a:srgbClr val="00642D"/>
                </a:solidFill>
                <a:latin typeface="+mj-lt"/>
                <a:ea typeface="+mj-ea"/>
                <a:cs typeface="+mj-cs"/>
              </a:rPr>
            </a:br>
            <a:r>
              <a:rPr lang="ru-RU" sz="2800" dirty="0" smtClean="0">
                <a:solidFill>
                  <a:srgbClr val="00642D"/>
                </a:solidFill>
                <a:latin typeface="+mj-lt"/>
                <a:ea typeface="+mj-ea"/>
                <a:cs typeface="+mj-cs"/>
              </a:rPr>
              <a:t> (Всемирная организация здравоохранения)</a:t>
            </a:r>
            <a:endParaRPr lang="ru-RU" sz="2800" dirty="0" smtClean="0">
              <a:solidFill>
                <a:srgbClr val="00642D"/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7544" y="3356992"/>
            <a:ext cx="8352928" cy="253481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 dirty="0" err="1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Здоровьесберегающая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технология - это система мер, включающая взаимосвязь и взаимодействие всех факторов образовательной среды, направленных на сохранение здоровья ребенка на всех этапах его обучения и развития </a:t>
            </a:r>
            <a:r>
              <a:rPr lang="ru-RU" sz="2800" b="1" dirty="0" err="1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валеологической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культуры</a:t>
            </a:r>
            <a:endParaRPr lang="ru-RU" sz="28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548680"/>
            <a:ext cx="7380312" cy="657301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dirty="0" smtClean="0">
                <a:solidFill>
                  <a:srgbClr val="982310"/>
                </a:solidFill>
                <a:ea typeface="+mn-ea"/>
                <a:cs typeface="+mn-cs"/>
              </a:rPr>
              <a:t>Цель </a:t>
            </a:r>
            <a:r>
              <a:rPr lang="ru-RU" sz="2800" dirty="0" err="1" smtClean="0">
                <a:solidFill>
                  <a:srgbClr val="982310"/>
                </a:solidFill>
                <a:ea typeface="+mn-ea"/>
                <a:cs typeface="+mn-cs"/>
              </a:rPr>
              <a:t>здоровьесберегающих</a:t>
            </a:r>
            <a:r>
              <a:rPr lang="ru-RU" sz="2800" dirty="0" smtClean="0">
                <a:solidFill>
                  <a:srgbClr val="982310"/>
                </a:solidFill>
                <a:ea typeface="+mn-ea"/>
                <a:cs typeface="+mn-cs"/>
              </a:rPr>
              <a:t> технологий обеспечить дошкольнику возможность сохранения здоровья, сформировать у него необходимые знания, умения, навыки по здоровому образу жизни.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solidFill>
                  <a:srgbClr val="00642D"/>
                </a:solidFill>
                <a:latin typeface="+mn-lt"/>
                <a:ea typeface="+mn-ea"/>
                <a:cs typeface="+mn-cs"/>
              </a:rPr>
              <a:t>Задачи </a:t>
            </a:r>
            <a:r>
              <a:rPr lang="ru-RU" sz="2800" dirty="0" err="1" smtClean="0">
                <a:solidFill>
                  <a:srgbClr val="00642D"/>
                </a:solidFill>
                <a:latin typeface="+mn-lt"/>
                <a:ea typeface="+mn-ea"/>
                <a:cs typeface="+mn-cs"/>
              </a:rPr>
              <a:t>здоровьесбережения</a:t>
            </a:r>
            <a:r>
              <a:rPr lang="ru-RU" sz="2800" dirty="0" smtClean="0">
                <a:solidFill>
                  <a:srgbClr val="00642D"/>
                </a:solidFill>
                <a:latin typeface="+mn-lt"/>
                <a:ea typeface="+mn-ea"/>
                <a:cs typeface="+mn-cs"/>
              </a:rPr>
              <a:t> сохранение здоровья детей и повышение двигательной активности и умственной работоспособности создание адекватных условий для развития, обучения, оздоровления детей создание положительного эмоционального настроя и снятие </a:t>
            </a:r>
            <a:r>
              <a:rPr lang="ru-RU" sz="2800" dirty="0" err="1" smtClean="0">
                <a:solidFill>
                  <a:srgbClr val="00642D"/>
                </a:solidFill>
                <a:latin typeface="+mn-lt"/>
                <a:ea typeface="+mn-ea"/>
                <a:cs typeface="+mn-cs"/>
              </a:rPr>
              <a:t>психоэмоционального</a:t>
            </a:r>
            <a:r>
              <a:rPr lang="ru-RU" sz="2800" dirty="0" smtClean="0">
                <a:solidFill>
                  <a:srgbClr val="00642D"/>
                </a:solidFill>
                <a:latin typeface="+mn-lt"/>
                <a:ea typeface="+mn-ea"/>
                <a:cs typeface="+mn-cs"/>
              </a:rPr>
              <a:t> напряжения</a:t>
            </a:r>
          </a:p>
          <a:p>
            <a:pPr>
              <a:lnSpc>
                <a:spcPct val="80000"/>
              </a:lnSpc>
            </a:pPr>
            <a:endParaRPr lang="ru-RU" sz="2800" dirty="0" smtClean="0">
              <a:solidFill>
                <a:srgbClr val="B92D14"/>
              </a:solidFill>
            </a:endParaRPr>
          </a:p>
          <a:p>
            <a:pPr>
              <a:lnSpc>
                <a:spcPct val="80000"/>
              </a:lnSpc>
            </a:pPr>
            <a:endParaRPr lang="en-US" sz="2800" dirty="0" smtClean="0">
              <a:solidFill>
                <a:srgbClr val="B92D14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24136"/>
          </a:xfrm>
        </p:spPr>
        <p:txBody>
          <a:bodyPr/>
          <a:lstStyle/>
          <a:p>
            <a:r>
              <a:rPr lang="ru-RU" sz="2800" b="1" dirty="0" err="1" smtClean="0">
                <a:solidFill>
                  <a:srgbClr val="00642D"/>
                </a:solidFill>
                <a:latin typeface="+mj-lt"/>
                <a:ea typeface="+mj-ea"/>
                <a:cs typeface="+mj-cs"/>
              </a:rPr>
              <a:t>Здоровьесберегающие</a:t>
            </a:r>
            <a:r>
              <a:rPr lang="ru-RU" sz="2800" b="1" dirty="0" smtClean="0">
                <a:solidFill>
                  <a:srgbClr val="00642D"/>
                </a:solidFill>
                <a:latin typeface="+mj-lt"/>
                <a:ea typeface="+mj-ea"/>
                <a:cs typeface="+mj-cs"/>
              </a:rPr>
              <a:t> образовательные технологии</a:t>
            </a:r>
            <a:endParaRPr lang="ru-RU" sz="2800" b="1" dirty="0">
              <a:solidFill>
                <a:srgbClr val="00642D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79512" y="1052736"/>
          <a:ext cx="8712967" cy="530458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079582"/>
                <a:gridCol w="2929359"/>
                <a:gridCol w="2478688"/>
                <a:gridCol w="225338"/>
              </a:tblGrid>
              <a:tr h="1656184"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rgbClr val="4D4D4D"/>
                          </a:solidFill>
                        </a:rPr>
                        <a:t>Технологии сохранения и стимулирования здоровья</a:t>
                      </a:r>
                      <a:endParaRPr lang="ru-RU" sz="2400" dirty="0">
                        <a:solidFill>
                          <a:srgbClr val="4D4D4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F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Технологии обучения здоровому образу жизни</a:t>
                      </a:r>
                      <a:endParaRPr lang="ru-RU" sz="2400" b="1" dirty="0">
                        <a:solidFill>
                          <a:srgbClr val="4D4D4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F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kern="1200" dirty="0" smtClean="0">
                          <a:solidFill>
                            <a:srgbClr val="4D4D4D"/>
                          </a:solidFill>
                          <a:latin typeface="+mn-lt"/>
                          <a:ea typeface="+mn-ea"/>
                          <a:cs typeface="+mn-cs"/>
                        </a:rPr>
                        <a:t>Коррекционные технологии</a:t>
                      </a:r>
                      <a:endParaRPr lang="ru-RU" sz="2400" b="1" dirty="0">
                        <a:solidFill>
                          <a:srgbClr val="4D4D4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FC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48405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Динамические паузы Подвижные и спортивные игры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Релаксация 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Гимнастика пробуждения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Гимнастика пальчиковая Гимнастика для глаз Гимнастика дыхательная Динамическая гимнастика 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Дорожки здоровья</a:t>
                      </a:r>
                    </a:p>
                    <a:p>
                      <a:endParaRPr lang="ru-RU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C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Физкультурные занятия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Утренняя гимнастика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Точечный массаж Занятия по формированию ЗОЖ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Проблемно – игровые и коммуникативные игры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Физкультурные досуги, праздники</a:t>
                      </a:r>
                    </a:p>
                    <a:p>
                      <a:r>
                        <a:rPr lang="ru-RU" sz="1800" b="1" i="0" kern="1200" dirty="0" err="1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Допобразование</a:t>
                      </a:r>
                      <a:r>
                        <a:rPr lang="ru-RU" sz="1800" b="1" i="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(ритмика, хореография…)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C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b="1" i="0" kern="1200" dirty="0" err="1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Сказкотерапия</a:t>
                      </a:r>
                      <a:r>
                        <a:rPr lang="ru-RU" sz="1800" b="1" i="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Песочная терапия </a:t>
                      </a:r>
                    </a:p>
                    <a:p>
                      <a:r>
                        <a:rPr lang="ru-RU" sz="1800" b="1" i="0" kern="1200" dirty="0" err="1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Арт</a:t>
                      </a:r>
                      <a:r>
                        <a:rPr lang="ru-RU" sz="1800" b="1" i="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–терапия </a:t>
                      </a:r>
                    </a:p>
                    <a:p>
                      <a:r>
                        <a:rPr lang="ru-RU" sz="1800" b="1" i="0" kern="1200" dirty="0" err="1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Су-Джок</a:t>
                      </a:r>
                      <a:r>
                        <a:rPr lang="ru-RU" sz="1800" b="1" i="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терапия Музыкотерапия</a:t>
                      </a:r>
                    </a:p>
                    <a:p>
                      <a:r>
                        <a:rPr lang="ru-RU" sz="1800" b="1" i="0" kern="1200" dirty="0" err="1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Цветотерапия</a:t>
                      </a:r>
                      <a:endParaRPr lang="ru-RU" sz="1800" b="1" i="0" kern="120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i="0" kern="1200" dirty="0" err="1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Психогимнастика</a:t>
                      </a:r>
                      <a:endParaRPr lang="ru-RU" sz="1800" b="1" i="0" kern="120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i="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Артикуляционная</a:t>
                      </a:r>
                      <a:r>
                        <a:rPr lang="ru-RU" sz="1800" b="1" i="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гимнастика</a:t>
                      </a:r>
                    </a:p>
                    <a:p>
                      <a:r>
                        <a:rPr lang="ru-RU" sz="1800" b="1" i="0" kern="1200" baseline="0" dirty="0" err="1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Игротерапия</a:t>
                      </a:r>
                      <a:endParaRPr lang="ru-RU" sz="1800" b="1" i="0" kern="1200" baseline="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i="0" kern="1200" baseline="0" dirty="0" err="1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Смехотерапия</a:t>
                      </a:r>
                      <a:endParaRPr lang="ru-RU" sz="18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C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0"/>
            <a:ext cx="7380312" cy="7121699"/>
          </a:xfrm>
        </p:spPr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ru-RU" sz="4000" b="1" dirty="0" err="1" smtClean="0">
                <a:solidFill>
                  <a:srgbClr val="D6A300"/>
                </a:solidFill>
              </a:rPr>
              <a:t>Сказкотерапия</a:t>
            </a:r>
            <a:endParaRPr lang="ru-RU" sz="4000" b="1" dirty="0" smtClean="0">
              <a:solidFill>
                <a:srgbClr val="D6A300"/>
              </a:solidFill>
            </a:endParaRPr>
          </a:p>
          <a:p>
            <a:pPr algn="r">
              <a:lnSpc>
                <a:spcPct val="80000"/>
              </a:lnSpc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Цель</a:t>
            </a:r>
            <a:r>
              <a:rPr lang="ru-RU" sz="1600" dirty="0" smtClean="0">
                <a:solidFill>
                  <a:srgbClr val="C00000"/>
                </a:solidFill>
              </a:rPr>
              <a:t>: развитие самосознания ребенка и обеспечение контакта как с самим собой, так и с другими, способствуя построению взаимопонимания между людьми и усвоению необходимых моделей поведения и реагирования, новых знаний о себе и мире.</a:t>
            </a:r>
          </a:p>
          <a:p>
            <a:pPr algn="r">
              <a:lnSpc>
                <a:spcPct val="80000"/>
              </a:lnSpc>
              <a:buNone/>
            </a:pPr>
            <a:r>
              <a:rPr lang="ru-RU" sz="1600" dirty="0" err="1" smtClean="0">
                <a:solidFill>
                  <a:srgbClr val="00642D"/>
                </a:solidFill>
              </a:rPr>
              <a:t>Сказкатерапия</a:t>
            </a:r>
            <a:r>
              <a:rPr lang="ru-RU" sz="1600" dirty="0" smtClean="0">
                <a:solidFill>
                  <a:srgbClr val="00642D"/>
                </a:solidFill>
              </a:rPr>
              <a:t> мягко решает различные </a:t>
            </a:r>
            <a:r>
              <a:rPr lang="ru-RU" sz="1600" dirty="0" err="1" smtClean="0">
                <a:solidFill>
                  <a:srgbClr val="00642D"/>
                </a:solidFill>
              </a:rPr>
              <a:t>психоэмоциональные</a:t>
            </a:r>
            <a:r>
              <a:rPr lang="ru-RU" sz="1600" dirty="0" smtClean="0">
                <a:solidFill>
                  <a:srgbClr val="00642D"/>
                </a:solidFill>
              </a:rPr>
              <a:t> и личностные задачи, речь, творческое мышление, воображение, внимание, память и восприимчивость.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5">
                    <a:lumMod val="25000"/>
                  </a:schemeClr>
                </a:solidFill>
              </a:rPr>
              <a:t>Методы и приемы: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</a:rPr>
              <a:t>- рассказывание сказок (рассказывание от 3 лица, групповое рассказывание);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</a:rPr>
              <a:t>- сочинение сказок (сказочный сюжет должен разворачиваться в определенной последовательности);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</a:rPr>
              <a:t>- постановка (разыгрывание) сказки;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</a:rPr>
              <a:t>- сказочная имидж-терапия (надевая костюм, ребенок начинает чувствовать себя соответственно выбранному образу);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</a:rPr>
              <a:t>- сказочное рисование (все сказки, сюжеты, героев можно рисовать, эти рисунки помогают выявить внутренний мир ребенка);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</a:rPr>
              <a:t>- медитации на сказку (под музыку рассказывается сказка, дети находятся в сидячем или лежачем положении, в расслабленном состоянии. Цель – снять напряжение, достигнуть эмоционального равновесия, гармонии внутреннего состояния).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</a:rPr>
              <a:t>Попадая в сказку, дети легко воспринимают «сказочные законы» - нормы и правила поведения. Постепенно они раскрепощаются, становятся мягче, добрее, увереннее в себе, восприимчивее к людям и окружающему миру.</a:t>
            </a:r>
          </a:p>
          <a:p>
            <a:pPr>
              <a:lnSpc>
                <a:spcPct val="80000"/>
              </a:lnSpc>
              <a:buNone/>
            </a:pPr>
            <a:endParaRPr lang="en-US" sz="1200" dirty="0" smtClean="0">
              <a:solidFill>
                <a:srgbClr val="B92D14"/>
              </a:solidFill>
            </a:endParaRPr>
          </a:p>
        </p:txBody>
      </p:sp>
      <p:pic>
        <p:nvPicPr>
          <p:cNvPr id="1026" name="Picture 2" descr="C:\Users\Acer\Desktop\фото моторика 18\IMG_73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483768" cy="2093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0"/>
            <a:ext cx="7380312" cy="6858000"/>
          </a:xfrm>
        </p:spPr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НИТКОГРАФИЯ</a:t>
            </a:r>
          </a:p>
          <a:p>
            <a:pPr>
              <a:lnSpc>
                <a:spcPct val="80000"/>
              </a:lnSpc>
              <a:buNone/>
            </a:pPr>
            <a:r>
              <a:rPr lang="ru-RU" sz="1600" b="1" dirty="0" smtClean="0">
                <a:solidFill>
                  <a:srgbClr val="B92D14"/>
                </a:solidFill>
              </a:rPr>
              <a:t> Цель </a:t>
            </a:r>
            <a:r>
              <a:rPr lang="ru-RU" sz="1600" dirty="0" smtClean="0">
                <a:solidFill>
                  <a:srgbClr val="B92D14"/>
                </a:solidFill>
              </a:rPr>
              <a:t>: создание условий для экспериментальной деятельности ребёнка в области освоения образности и символики цвета, развитие мелкой моторики и кистей рук.</a:t>
            </a:r>
          </a:p>
          <a:p>
            <a:pPr>
              <a:lnSpc>
                <a:spcPct val="80000"/>
              </a:lnSpc>
              <a:buNone/>
            </a:pPr>
            <a:r>
              <a:rPr lang="ru-RU" sz="1600" b="1" dirty="0" smtClean="0">
                <a:solidFill>
                  <a:srgbClr val="00642D"/>
                </a:solidFill>
              </a:rPr>
              <a:t>Задачи:</a:t>
            </a:r>
            <a:r>
              <a:rPr lang="ru-RU" sz="1600" dirty="0" smtClean="0">
                <a:solidFill>
                  <a:srgbClr val="00642D"/>
                </a:solidFill>
              </a:rPr>
              <a:t/>
            </a:r>
            <a:br>
              <a:rPr lang="ru-RU" sz="1600" dirty="0" smtClean="0">
                <a:solidFill>
                  <a:srgbClr val="00642D"/>
                </a:solidFill>
              </a:rPr>
            </a:br>
            <a:r>
              <a:rPr lang="ru-RU" sz="1600" dirty="0" smtClean="0">
                <a:solidFill>
                  <a:srgbClr val="00642D"/>
                </a:solidFill>
              </a:rPr>
              <a:t>- учить детей обращаться к своему опыту, анализировать свои чувства, творить новые смыслы и формы;</a:t>
            </a:r>
            <a:br>
              <a:rPr lang="ru-RU" sz="1600" dirty="0" smtClean="0">
                <a:solidFill>
                  <a:srgbClr val="00642D"/>
                </a:solidFill>
              </a:rPr>
            </a:br>
            <a:r>
              <a:rPr lang="ru-RU" sz="1600" dirty="0" smtClean="0">
                <a:solidFill>
                  <a:srgbClr val="00642D"/>
                </a:solidFill>
              </a:rPr>
              <a:t>- развивать творческий потенциал детей: фантазию и образное мышление;</a:t>
            </a:r>
            <a:br>
              <a:rPr lang="ru-RU" sz="1600" dirty="0" smtClean="0">
                <a:solidFill>
                  <a:srgbClr val="00642D"/>
                </a:solidFill>
              </a:rPr>
            </a:br>
            <a:r>
              <a:rPr lang="ru-RU" sz="1600" dirty="0" smtClean="0">
                <a:solidFill>
                  <a:srgbClr val="00642D"/>
                </a:solidFill>
              </a:rPr>
              <a:t>- привить художественные навыки и эстетический вкус.</a:t>
            </a:r>
          </a:p>
          <a:p>
            <a:pPr>
              <a:lnSpc>
                <a:spcPct val="80000"/>
              </a:lnSpc>
              <a:buNone/>
            </a:pPr>
            <a:endParaRPr lang="ru-RU" sz="1600" dirty="0" smtClean="0">
              <a:solidFill>
                <a:srgbClr val="7030A0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ru-RU" sz="1600" dirty="0" smtClean="0">
              <a:solidFill>
                <a:srgbClr val="7030A0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ru-RU" sz="1600" dirty="0" smtClean="0">
              <a:solidFill>
                <a:srgbClr val="7030A0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ru-RU" sz="1600" dirty="0" smtClean="0">
              <a:solidFill>
                <a:srgbClr val="7030A0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ru-RU" sz="1600" dirty="0" smtClean="0">
              <a:solidFill>
                <a:srgbClr val="7030A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2708920"/>
            <a:ext cx="2051720" cy="2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 descr="https://g-volkova-zhukdou32.edumsko.ru/uploads/8000/29951/section/405639/.thumbs/86.jpg?150372466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2420888"/>
            <a:ext cx="1835696" cy="2088232"/>
          </a:xfrm>
          <a:prstGeom prst="rect">
            <a:avLst/>
          </a:prstGeom>
          <a:noFill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0" y="65803"/>
            <a:ext cx="1763688" cy="2283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568682"/>
            <a:ext cx="1798750" cy="2289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92280" y="5013779"/>
            <a:ext cx="2051720" cy="1844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Прямоугольник 10"/>
          <p:cNvSpPr/>
          <p:nvPr/>
        </p:nvSpPr>
        <p:spPr>
          <a:xfrm>
            <a:off x="1907704" y="2348880"/>
            <a:ext cx="525658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600" b="1" dirty="0" smtClean="0">
                <a:solidFill>
                  <a:srgbClr val="7030A0"/>
                </a:solidFill>
                <a:latin typeface="+mn-lt"/>
              </a:rPr>
              <a:t>Приёмы:</a:t>
            </a:r>
          </a:p>
          <a:p>
            <a:pPr algn="l"/>
            <a:r>
              <a:rPr lang="ru-RU" sz="1600" dirty="0" smtClean="0">
                <a:solidFill>
                  <a:srgbClr val="7030A0"/>
                </a:solidFill>
                <a:latin typeface="+mn-lt"/>
              </a:rPr>
              <a:t>выкладывание изображения прямой нитью или волнами, кругами, овалами, жгутиками на шероховатой поверхности (</a:t>
            </a:r>
            <a:r>
              <a:rPr lang="ru-RU" sz="1600" dirty="0" err="1" smtClean="0">
                <a:solidFill>
                  <a:srgbClr val="7030A0"/>
                </a:solidFill>
                <a:latin typeface="+mn-lt"/>
              </a:rPr>
              <a:t>ниткопись</a:t>
            </a:r>
            <a:r>
              <a:rPr lang="ru-RU" sz="1600" dirty="0" smtClean="0">
                <a:solidFill>
                  <a:srgbClr val="7030A0"/>
                </a:solidFill>
                <a:latin typeface="+mn-lt"/>
              </a:rPr>
              <a:t>);</a:t>
            </a:r>
          </a:p>
          <a:p>
            <a:pPr algn="l"/>
            <a:r>
              <a:rPr lang="ru-RU" sz="1600" dirty="0" smtClean="0">
                <a:solidFill>
                  <a:srgbClr val="7030A0"/>
                </a:solidFill>
                <a:latin typeface="+mn-lt"/>
              </a:rPr>
              <a:t>заполнение силуэта мелко нарезанными нитками или плотно уложенными в свободном порядке ровными, скрученными нитками с использованием клея (</a:t>
            </a:r>
            <a:r>
              <a:rPr lang="ru-RU" sz="1600" dirty="0" err="1" smtClean="0">
                <a:solidFill>
                  <a:srgbClr val="7030A0"/>
                </a:solidFill>
                <a:latin typeface="+mn-lt"/>
              </a:rPr>
              <a:t>ниткография</a:t>
            </a:r>
            <a:r>
              <a:rPr lang="ru-RU" sz="1600" dirty="0" smtClean="0">
                <a:solidFill>
                  <a:srgbClr val="7030A0"/>
                </a:solidFill>
                <a:latin typeface="+mn-lt"/>
              </a:rPr>
              <a:t>);</a:t>
            </a:r>
          </a:p>
          <a:p>
            <a:pPr algn="l"/>
            <a:r>
              <a:rPr lang="ru-RU" sz="1600" dirty="0" smtClean="0">
                <a:solidFill>
                  <a:srgbClr val="7030A0"/>
                </a:solidFill>
                <a:latin typeface="+mn-lt"/>
              </a:rPr>
              <a:t>выкладывание в хаотичном порядке окрашенной нити между листами бумаги и вытягивание её (</a:t>
            </a:r>
            <a:r>
              <a:rPr lang="ru-RU" sz="1600" dirty="0" err="1" smtClean="0">
                <a:solidFill>
                  <a:srgbClr val="7030A0"/>
                </a:solidFill>
                <a:latin typeface="+mn-lt"/>
              </a:rPr>
              <a:t>ниткопись</a:t>
            </a:r>
            <a:r>
              <a:rPr lang="ru-RU" sz="1600" dirty="0" smtClean="0">
                <a:solidFill>
                  <a:srgbClr val="7030A0"/>
                </a:solidFill>
                <a:latin typeface="+mn-lt"/>
              </a:rPr>
              <a:t>);</a:t>
            </a:r>
          </a:p>
          <a:p>
            <a:pPr algn="l"/>
            <a:r>
              <a:rPr lang="ru-RU" sz="1600" dirty="0" smtClean="0">
                <a:solidFill>
                  <a:srgbClr val="7030A0"/>
                </a:solidFill>
                <a:latin typeface="+mn-lt"/>
              </a:rPr>
              <a:t>заполнение угла и окружности по схеме с помощью прокалывания иглой, перебрасывания, пересечения нитей (</a:t>
            </a:r>
            <a:r>
              <a:rPr lang="ru-RU" sz="1600" dirty="0" err="1" smtClean="0">
                <a:solidFill>
                  <a:srgbClr val="7030A0"/>
                </a:solidFill>
                <a:latin typeface="+mn-lt"/>
              </a:rPr>
              <a:t>изонить</a:t>
            </a:r>
            <a:r>
              <a:rPr lang="ru-RU" sz="1600" dirty="0" smtClean="0">
                <a:solidFill>
                  <a:srgbClr val="7030A0"/>
                </a:solidFill>
                <a:latin typeface="+mn-lt"/>
              </a:rPr>
              <a:t>);</a:t>
            </a:r>
          </a:p>
          <a:p>
            <a:pPr algn="l"/>
            <a:r>
              <a:rPr lang="ru-RU" sz="1600" dirty="0" smtClean="0">
                <a:solidFill>
                  <a:srgbClr val="7030A0"/>
                </a:solidFill>
                <a:latin typeface="+mn-lt"/>
              </a:rPr>
              <a:t>плетение из нитей фигурок на специальной основе с декоративными гвоздиками или дырочками (</a:t>
            </a:r>
            <a:r>
              <a:rPr lang="ru-RU" sz="1600" dirty="0" err="1" smtClean="0">
                <a:solidFill>
                  <a:srgbClr val="7030A0"/>
                </a:solidFill>
                <a:latin typeface="+mn-lt"/>
              </a:rPr>
              <a:t>изонить</a:t>
            </a:r>
            <a:r>
              <a:rPr lang="ru-RU" sz="1600" dirty="0" smtClean="0">
                <a:solidFill>
                  <a:srgbClr val="7030A0"/>
                </a:solidFill>
                <a:latin typeface="+mn-lt"/>
              </a:rPr>
              <a:t>).</a:t>
            </a:r>
            <a:endParaRPr lang="ru-RU" sz="1600" dirty="0">
              <a:solidFill>
                <a:srgbClr val="7030A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276872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  <a:latin typeface="+mn-lt"/>
              </a:rPr>
              <a:t>Применение в работе ДОУ </a:t>
            </a:r>
            <a:r>
              <a:rPr lang="ru-RU" b="1" dirty="0" err="1">
                <a:solidFill>
                  <a:srgbClr val="7030A0"/>
                </a:solidFill>
                <a:latin typeface="+mn-lt"/>
              </a:rPr>
              <a:t>здоровьесберегающих</a:t>
            </a:r>
            <a:r>
              <a:rPr lang="ru-RU" b="1" dirty="0">
                <a:solidFill>
                  <a:srgbClr val="7030A0"/>
                </a:solidFill>
                <a:latin typeface="+mn-lt"/>
              </a:rPr>
              <a:t> технологий, повышает результативность воспитательно-образовательного процесса, формирует у педагогов и родителей ценностные ориентации, направленные на сохранение и укрепление здоровья воспитанников</a:t>
            </a:r>
            <a:r>
              <a:rPr lang="ru-RU" b="1" dirty="0" smtClean="0">
                <a:solidFill>
                  <a:srgbClr val="7030A0"/>
                </a:solidFill>
                <a:latin typeface="+mn-lt"/>
              </a:rPr>
              <a:t>.</a:t>
            </a:r>
          </a:p>
          <a:p>
            <a:endParaRPr lang="ru-RU" b="1" dirty="0">
              <a:solidFill>
                <a:srgbClr val="7030A0"/>
              </a:solidFill>
              <a:latin typeface="+mn-lt"/>
            </a:endParaRPr>
          </a:p>
          <a:p>
            <a:r>
              <a:rPr lang="ru-RU" b="1" dirty="0">
                <a:solidFill>
                  <a:srgbClr val="C00000"/>
                </a:solidFill>
                <a:latin typeface="+mn-lt"/>
              </a:rPr>
              <a:t>Здоровье ребенка превыше всего, </a:t>
            </a:r>
            <a:endParaRPr lang="ru-RU" b="1" dirty="0" smtClean="0">
              <a:solidFill>
                <a:srgbClr val="C00000"/>
              </a:solidFill>
              <a:latin typeface="+mn-lt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+mn-lt"/>
              </a:rPr>
              <a:t>Богатство </a:t>
            </a:r>
            <a:r>
              <a:rPr lang="ru-RU" b="1" dirty="0">
                <a:solidFill>
                  <a:srgbClr val="C00000"/>
                </a:solidFill>
                <a:latin typeface="+mn-lt"/>
              </a:rPr>
              <a:t>земли не заменит его. </a:t>
            </a:r>
            <a:endParaRPr lang="ru-RU" b="1" dirty="0" smtClean="0">
              <a:solidFill>
                <a:srgbClr val="C00000"/>
              </a:solidFill>
              <a:latin typeface="+mn-lt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+mn-lt"/>
              </a:rPr>
              <a:t>Здоровье </a:t>
            </a:r>
            <a:r>
              <a:rPr lang="ru-RU" b="1" dirty="0">
                <a:solidFill>
                  <a:srgbClr val="C00000"/>
                </a:solidFill>
                <a:latin typeface="+mn-lt"/>
              </a:rPr>
              <a:t>не купишь, никто не продаст. </a:t>
            </a:r>
            <a:endParaRPr lang="ru-RU" b="1" dirty="0" smtClean="0">
              <a:solidFill>
                <a:srgbClr val="C00000"/>
              </a:solidFill>
              <a:latin typeface="+mn-lt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+mn-lt"/>
              </a:rPr>
              <a:t>Его </a:t>
            </a:r>
            <a:r>
              <a:rPr lang="ru-RU" b="1" dirty="0">
                <a:solidFill>
                  <a:srgbClr val="C00000"/>
                </a:solidFill>
                <a:latin typeface="+mn-lt"/>
              </a:rPr>
              <a:t>берегите, как сердце, как глаз!!!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8265" y="3198168"/>
            <a:ext cx="80874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7030A0"/>
                </a:solidFill>
                <a:latin typeface="+mj-lt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-template">
  <a:themeElements>
    <a:clrScheme name="">
      <a:dk1>
        <a:srgbClr val="808080"/>
      </a:dk1>
      <a:lt1>
        <a:srgbClr val="FFFFFF"/>
      </a:lt1>
      <a:dk2>
        <a:srgbClr val="FFFFFF"/>
      </a:dk2>
      <a:lt2>
        <a:srgbClr val="0120BD"/>
      </a:lt2>
      <a:accent1>
        <a:srgbClr val="C300E6"/>
      </a:accent1>
      <a:accent2>
        <a:srgbClr val="F96F1C"/>
      </a:accent2>
      <a:accent3>
        <a:srgbClr val="FFFFFF"/>
      </a:accent3>
      <a:accent4>
        <a:srgbClr val="6C6C6C"/>
      </a:accent4>
      <a:accent5>
        <a:srgbClr val="DEAAF0"/>
      </a:accent5>
      <a:accent6>
        <a:srgbClr val="E26418"/>
      </a:accent6>
      <a:hlink>
        <a:srgbClr val="FFBF07"/>
      </a:hlink>
      <a:folHlink>
        <a:srgbClr val="5F5F5F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341</TotalTime>
  <Words>541</Words>
  <Application>Microsoft Office PowerPoint</Application>
  <PresentationFormat>Экран (4:3)</PresentationFormat>
  <Paragraphs>66</Paragraphs>
  <Slides>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powerpoint-template</vt:lpstr>
      <vt:lpstr>ЗДОРОВЬЕСБЕРЕГАЮЩИЕ ТЕХНОЛОГИИ</vt:lpstr>
      <vt:lpstr>Здоровье - это состояние полного физического, психического и социального благополучия, а не просто отсутствие болезней или физических дефектов.  (Всемирная организация здравоохранения)</vt:lpstr>
      <vt:lpstr>Презентация PowerPoint</vt:lpstr>
      <vt:lpstr>Здоровьесберегающие образовательные технологии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ЗДОРОВЬЕСБЕРЕГАЮЩИЕ ТЕХНОЛОГИИ</dc:title>
  <dc:creator>Acer</dc:creator>
  <cp:lastModifiedBy>Acer</cp:lastModifiedBy>
  <cp:revision>37</cp:revision>
  <dcterms:created xsi:type="dcterms:W3CDTF">2018-04-08T16:52:48Z</dcterms:created>
  <dcterms:modified xsi:type="dcterms:W3CDTF">2022-11-26T12:17:20Z</dcterms:modified>
</cp:coreProperties>
</file>