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1" r:id="rId11"/>
    <p:sldId id="266" r:id="rId12"/>
    <p:sldId id="271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1" autoAdjust="0"/>
    <p:restoredTop sz="93825" autoAdjust="0"/>
  </p:normalViewPr>
  <p:slideViewPr>
    <p:cSldViewPr snapToGrid="0">
      <p:cViewPr varScale="1">
        <p:scale>
          <a:sx n="88" d="100"/>
          <a:sy n="88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0DAEF-C53D-4792-ABA2-4E740AA755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2EF57E-9A26-4DF4-91ED-F449AE178217}">
      <dgm:prSet custT="1"/>
      <dgm:spPr/>
      <dgm:t>
        <a:bodyPr/>
        <a:lstStyle/>
        <a:p>
          <a:pPr rtl="0"/>
          <a:r>
            <a:rPr lang="ru-RU" sz="1800" b="1" dirty="0" smtClean="0">
              <a:latin typeface="Hybrid Medium" panose="02060403030505020204" pitchFamily="18" charset="-52"/>
            </a:rPr>
            <a:t>Грамматический строй речи </a:t>
          </a:r>
          <a:endParaRPr lang="ru-RU" sz="1800" dirty="0">
            <a:latin typeface="Hybrid Medium" panose="02060403030505020204" pitchFamily="18" charset="-52"/>
          </a:endParaRPr>
        </a:p>
      </dgm:t>
    </dgm:pt>
    <dgm:pt modelId="{806159BC-B2E1-4FF4-8081-6CA6DC116AF9}" type="parTrans" cxnId="{C0B7749F-988E-40A5-8CA2-161EF68370AD}">
      <dgm:prSet/>
      <dgm:spPr/>
      <dgm:t>
        <a:bodyPr/>
        <a:lstStyle/>
        <a:p>
          <a:endParaRPr lang="ru-RU"/>
        </a:p>
      </dgm:t>
    </dgm:pt>
    <dgm:pt modelId="{2FB9F53A-B8B2-409D-905A-97E4F606A4DC}" type="sibTrans" cxnId="{C0B7749F-988E-40A5-8CA2-161EF68370AD}">
      <dgm:prSet/>
      <dgm:spPr/>
      <dgm:t>
        <a:bodyPr/>
        <a:lstStyle/>
        <a:p>
          <a:endParaRPr lang="ru-RU"/>
        </a:p>
      </dgm:t>
    </dgm:pt>
    <dgm:pt modelId="{2A4D972F-CCD1-426B-AA44-12F777F44D48}">
      <dgm:prSet custT="1"/>
      <dgm:spPr/>
      <dgm:t>
        <a:bodyPr/>
        <a:lstStyle/>
        <a:p>
          <a:pPr rtl="0"/>
          <a:r>
            <a:rPr lang="ru-RU" sz="1800" b="1" dirty="0" smtClean="0">
              <a:latin typeface="Hybrid Medium" panose="02060403030505020204" pitchFamily="18" charset="-52"/>
            </a:rPr>
            <a:t>Словарь </a:t>
          </a:r>
          <a:r>
            <a:rPr lang="ru-RU" sz="1500" b="1" dirty="0" smtClean="0"/>
            <a:t>                       </a:t>
          </a:r>
          <a:endParaRPr lang="ru-RU" sz="1500" dirty="0"/>
        </a:p>
      </dgm:t>
    </dgm:pt>
    <dgm:pt modelId="{29292B5F-89C4-493B-8CDC-DD889925D66D}" type="parTrans" cxnId="{0D8E134F-6E86-4A90-9E3B-403435F98029}">
      <dgm:prSet/>
      <dgm:spPr/>
      <dgm:t>
        <a:bodyPr/>
        <a:lstStyle/>
        <a:p>
          <a:endParaRPr lang="ru-RU"/>
        </a:p>
      </dgm:t>
    </dgm:pt>
    <dgm:pt modelId="{D2310FE0-B621-410F-88CA-5CDCEA608DFC}" type="sibTrans" cxnId="{0D8E134F-6E86-4A90-9E3B-403435F98029}">
      <dgm:prSet/>
      <dgm:spPr/>
      <dgm:t>
        <a:bodyPr/>
        <a:lstStyle/>
        <a:p>
          <a:endParaRPr lang="ru-RU"/>
        </a:p>
      </dgm:t>
    </dgm:pt>
    <dgm:pt modelId="{60D7920E-DA97-4DCD-8ED9-98A57519A087}">
      <dgm:prSet custT="1"/>
      <dgm:spPr/>
      <dgm:t>
        <a:bodyPr/>
        <a:lstStyle/>
        <a:p>
          <a:pPr rtl="0"/>
          <a:r>
            <a:rPr lang="ru-RU" sz="2000" b="1" dirty="0" smtClean="0">
              <a:latin typeface="Hybrid Medium" panose="02060403030505020204" pitchFamily="18" charset="-52"/>
            </a:rPr>
            <a:t>Звуковая культура речи</a:t>
          </a:r>
          <a:endParaRPr lang="ru-RU" sz="2000" dirty="0">
            <a:latin typeface="Hybrid Medium" panose="02060403030505020204" pitchFamily="18" charset="-52"/>
          </a:endParaRPr>
        </a:p>
      </dgm:t>
    </dgm:pt>
    <dgm:pt modelId="{372CBD3B-9049-4C74-AE6D-71DAEE29B917}" type="parTrans" cxnId="{6595833C-7567-4C8E-AF7A-D04716133AD1}">
      <dgm:prSet/>
      <dgm:spPr/>
      <dgm:t>
        <a:bodyPr/>
        <a:lstStyle/>
        <a:p>
          <a:endParaRPr lang="ru-RU"/>
        </a:p>
      </dgm:t>
    </dgm:pt>
    <dgm:pt modelId="{5F6FB120-85C2-47FE-9863-6E3EEB6D430B}" type="sibTrans" cxnId="{6595833C-7567-4C8E-AF7A-D04716133AD1}">
      <dgm:prSet/>
      <dgm:spPr/>
      <dgm:t>
        <a:bodyPr/>
        <a:lstStyle/>
        <a:p>
          <a:endParaRPr lang="ru-RU"/>
        </a:p>
      </dgm:t>
    </dgm:pt>
    <dgm:pt modelId="{86E42EF1-DCA4-4074-9E2D-AA9958CD37F6}">
      <dgm:prSet custT="1"/>
      <dgm:spPr/>
      <dgm:t>
        <a:bodyPr/>
        <a:lstStyle/>
        <a:p>
          <a:pPr rtl="0"/>
          <a:r>
            <a:rPr lang="ru-RU" sz="2400" b="1" dirty="0" smtClean="0">
              <a:latin typeface="Hybrid Medium" panose="02060403030505020204" pitchFamily="18" charset="-52"/>
            </a:rPr>
            <a:t>Связная</a:t>
          </a:r>
        </a:p>
        <a:p>
          <a:pPr rtl="0"/>
          <a:r>
            <a:rPr lang="ru-RU" sz="2400" b="1" dirty="0" smtClean="0">
              <a:latin typeface="Hybrid Medium" panose="02060403030505020204" pitchFamily="18" charset="-52"/>
            </a:rPr>
            <a:t> речь</a:t>
          </a:r>
          <a:endParaRPr lang="ru-RU" sz="2400" b="1" dirty="0">
            <a:latin typeface="Hybrid Medium" panose="02060403030505020204" pitchFamily="18" charset="-52"/>
          </a:endParaRPr>
        </a:p>
      </dgm:t>
    </dgm:pt>
    <dgm:pt modelId="{E83DB3CD-0143-40B7-A82A-11CE29A25E2F}" type="parTrans" cxnId="{7AB1523E-1B01-4983-A7ED-0522928DA752}">
      <dgm:prSet/>
      <dgm:spPr/>
      <dgm:t>
        <a:bodyPr/>
        <a:lstStyle/>
        <a:p>
          <a:endParaRPr lang="ru-RU"/>
        </a:p>
      </dgm:t>
    </dgm:pt>
    <dgm:pt modelId="{EB70BD7D-AC4F-49CA-9529-D15FC4226639}" type="sibTrans" cxnId="{7AB1523E-1B01-4983-A7ED-0522928DA752}">
      <dgm:prSet/>
      <dgm:spPr/>
      <dgm:t>
        <a:bodyPr/>
        <a:lstStyle/>
        <a:p>
          <a:endParaRPr lang="ru-RU"/>
        </a:p>
      </dgm:t>
    </dgm:pt>
    <dgm:pt modelId="{4DD9AA91-BB30-4B7F-BBF5-2DD771B1DAA9}" type="pres">
      <dgm:prSet presAssocID="{2F70DAEF-C53D-4792-ABA2-4E740AA7557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3ACC3E-D09B-4348-8FCB-57CBB60D1E31}" type="pres">
      <dgm:prSet presAssocID="{2F70DAEF-C53D-4792-ABA2-4E740AA7557B}" presName="arrow" presStyleLbl="bgShp" presStyleIdx="0" presStyleCnt="1" custLinFactNeighborX="-13194" custLinFactNeighborY="2559"/>
      <dgm:spPr/>
    </dgm:pt>
    <dgm:pt modelId="{ACBB954A-066A-4EE5-B7BE-ADFD0AD9492D}" type="pres">
      <dgm:prSet presAssocID="{2F70DAEF-C53D-4792-ABA2-4E740AA7557B}" presName="linearProcess" presStyleCnt="0"/>
      <dgm:spPr/>
    </dgm:pt>
    <dgm:pt modelId="{3993A025-2264-443D-A6E7-3DC7D7B49CB3}" type="pres">
      <dgm:prSet presAssocID="{0C2EF57E-9A26-4DF4-91ED-F449AE178217}" presName="textNode" presStyleLbl="node1" presStyleIdx="0" presStyleCnt="4" custScaleX="98505" custScaleY="87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6C0DA-8B59-4424-926F-F42B153707B6}" type="pres">
      <dgm:prSet presAssocID="{2FB9F53A-B8B2-409D-905A-97E4F606A4DC}" presName="sibTrans" presStyleCnt="0"/>
      <dgm:spPr/>
    </dgm:pt>
    <dgm:pt modelId="{D1C7CC6E-769B-4472-ACE6-1A43D0E988FE}" type="pres">
      <dgm:prSet presAssocID="{2A4D972F-CCD1-426B-AA44-12F777F44D48}" presName="textNode" presStyleLbl="node1" presStyleIdx="1" presStyleCnt="4" custScaleX="84212" custScaleY="86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3975A-5B0B-49BE-87DF-BE6531E5113A}" type="pres">
      <dgm:prSet presAssocID="{D2310FE0-B621-410F-88CA-5CDCEA608DFC}" presName="sibTrans" presStyleCnt="0"/>
      <dgm:spPr/>
    </dgm:pt>
    <dgm:pt modelId="{C5AE4382-4A23-4E6D-AEE6-8D82DF2BCC21}" type="pres">
      <dgm:prSet presAssocID="{60D7920E-DA97-4DCD-8ED9-98A57519A087}" presName="textNode" presStyleLbl="node1" presStyleIdx="2" presStyleCnt="4" custScaleX="83769" custScaleY="86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B366F-EE00-4CDF-8A6A-5001B3041737}" type="pres">
      <dgm:prSet presAssocID="{5F6FB120-85C2-47FE-9863-6E3EEB6D430B}" presName="sibTrans" presStyleCnt="0"/>
      <dgm:spPr/>
    </dgm:pt>
    <dgm:pt modelId="{D7BF1A52-CD07-479F-9CF0-992E8B4DD1B5}" type="pres">
      <dgm:prSet presAssocID="{86E42EF1-DCA4-4074-9E2D-AA9958CD37F6}" presName="textNode" presStyleLbl="node1" presStyleIdx="3" presStyleCnt="4" custScaleX="89196" custScaleY="174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13BA5E-FD97-42CB-A45A-D30B8BA614FB}" type="presOf" srcId="{86E42EF1-DCA4-4074-9E2D-AA9958CD37F6}" destId="{D7BF1A52-CD07-479F-9CF0-992E8B4DD1B5}" srcOrd="0" destOrd="0" presId="urn:microsoft.com/office/officeart/2005/8/layout/hProcess9"/>
    <dgm:cxn modelId="{EC520349-5C47-4F05-8216-7E113708E0CD}" type="presOf" srcId="{2F70DAEF-C53D-4792-ABA2-4E740AA7557B}" destId="{4DD9AA91-BB30-4B7F-BBF5-2DD771B1DAA9}" srcOrd="0" destOrd="0" presId="urn:microsoft.com/office/officeart/2005/8/layout/hProcess9"/>
    <dgm:cxn modelId="{509F5058-DB7E-4896-93AF-5DF877B3434A}" type="presOf" srcId="{60D7920E-DA97-4DCD-8ED9-98A57519A087}" destId="{C5AE4382-4A23-4E6D-AEE6-8D82DF2BCC21}" srcOrd="0" destOrd="0" presId="urn:microsoft.com/office/officeart/2005/8/layout/hProcess9"/>
    <dgm:cxn modelId="{6595833C-7567-4C8E-AF7A-D04716133AD1}" srcId="{2F70DAEF-C53D-4792-ABA2-4E740AA7557B}" destId="{60D7920E-DA97-4DCD-8ED9-98A57519A087}" srcOrd="2" destOrd="0" parTransId="{372CBD3B-9049-4C74-AE6D-71DAEE29B917}" sibTransId="{5F6FB120-85C2-47FE-9863-6E3EEB6D430B}"/>
    <dgm:cxn modelId="{C0B7749F-988E-40A5-8CA2-161EF68370AD}" srcId="{2F70DAEF-C53D-4792-ABA2-4E740AA7557B}" destId="{0C2EF57E-9A26-4DF4-91ED-F449AE178217}" srcOrd="0" destOrd="0" parTransId="{806159BC-B2E1-4FF4-8081-6CA6DC116AF9}" sibTransId="{2FB9F53A-B8B2-409D-905A-97E4F606A4DC}"/>
    <dgm:cxn modelId="{7AB1523E-1B01-4983-A7ED-0522928DA752}" srcId="{2F70DAEF-C53D-4792-ABA2-4E740AA7557B}" destId="{86E42EF1-DCA4-4074-9E2D-AA9958CD37F6}" srcOrd="3" destOrd="0" parTransId="{E83DB3CD-0143-40B7-A82A-11CE29A25E2F}" sibTransId="{EB70BD7D-AC4F-49CA-9529-D15FC4226639}"/>
    <dgm:cxn modelId="{83BF50A1-C039-42A6-B247-4C83586FD761}" type="presOf" srcId="{0C2EF57E-9A26-4DF4-91ED-F449AE178217}" destId="{3993A025-2264-443D-A6E7-3DC7D7B49CB3}" srcOrd="0" destOrd="0" presId="urn:microsoft.com/office/officeart/2005/8/layout/hProcess9"/>
    <dgm:cxn modelId="{0D8E134F-6E86-4A90-9E3B-403435F98029}" srcId="{2F70DAEF-C53D-4792-ABA2-4E740AA7557B}" destId="{2A4D972F-CCD1-426B-AA44-12F777F44D48}" srcOrd="1" destOrd="0" parTransId="{29292B5F-89C4-493B-8CDC-DD889925D66D}" sibTransId="{D2310FE0-B621-410F-88CA-5CDCEA608DFC}"/>
    <dgm:cxn modelId="{69C56F33-19DA-4DD0-A26A-D47AB96D5CC5}" type="presOf" srcId="{2A4D972F-CCD1-426B-AA44-12F777F44D48}" destId="{D1C7CC6E-769B-4472-ACE6-1A43D0E988FE}" srcOrd="0" destOrd="0" presId="urn:microsoft.com/office/officeart/2005/8/layout/hProcess9"/>
    <dgm:cxn modelId="{118EE6FC-0518-4C01-8768-59D4E1B44DBA}" type="presParOf" srcId="{4DD9AA91-BB30-4B7F-BBF5-2DD771B1DAA9}" destId="{FE3ACC3E-D09B-4348-8FCB-57CBB60D1E31}" srcOrd="0" destOrd="0" presId="urn:microsoft.com/office/officeart/2005/8/layout/hProcess9"/>
    <dgm:cxn modelId="{52BF5199-6F6E-4121-9C89-C8725C78F322}" type="presParOf" srcId="{4DD9AA91-BB30-4B7F-BBF5-2DD771B1DAA9}" destId="{ACBB954A-066A-4EE5-B7BE-ADFD0AD9492D}" srcOrd="1" destOrd="0" presId="urn:microsoft.com/office/officeart/2005/8/layout/hProcess9"/>
    <dgm:cxn modelId="{A92D35D7-0155-44D4-B6E0-D64B9872BFC1}" type="presParOf" srcId="{ACBB954A-066A-4EE5-B7BE-ADFD0AD9492D}" destId="{3993A025-2264-443D-A6E7-3DC7D7B49CB3}" srcOrd="0" destOrd="0" presId="urn:microsoft.com/office/officeart/2005/8/layout/hProcess9"/>
    <dgm:cxn modelId="{14610181-9502-464E-B4C8-D0577C97D254}" type="presParOf" srcId="{ACBB954A-066A-4EE5-B7BE-ADFD0AD9492D}" destId="{1A36C0DA-8B59-4424-926F-F42B153707B6}" srcOrd="1" destOrd="0" presId="urn:microsoft.com/office/officeart/2005/8/layout/hProcess9"/>
    <dgm:cxn modelId="{3ABD0F24-B4AE-4394-9004-3CD021737A78}" type="presParOf" srcId="{ACBB954A-066A-4EE5-B7BE-ADFD0AD9492D}" destId="{D1C7CC6E-769B-4472-ACE6-1A43D0E988FE}" srcOrd="2" destOrd="0" presId="urn:microsoft.com/office/officeart/2005/8/layout/hProcess9"/>
    <dgm:cxn modelId="{8D938C4C-536F-49EC-9038-B14BFBE3F27A}" type="presParOf" srcId="{ACBB954A-066A-4EE5-B7BE-ADFD0AD9492D}" destId="{7F23975A-5B0B-49BE-87DF-BE6531E5113A}" srcOrd="3" destOrd="0" presId="urn:microsoft.com/office/officeart/2005/8/layout/hProcess9"/>
    <dgm:cxn modelId="{06DE1D67-0C95-4216-AD3F-209A92B26A98}" type="presParOf" srcId="{ACBB954A-066A-4EE5-B7BE-ADFD0AD9492D}" destId="{C5AE4382-4A23-4E6D-AEE6-8D82DF2BCC21}" srcOrd="4" destOrd="0" presId="urn:microsoft.com/office/officeart/2005/8/layout/hProcess9"/>
    <dgm:cxn modelId="{3D8D459A-C538-4D53-A36B-DC97679B3BC3}" type="presParOf" srcId="{ACBB954A-066A-4EE5-B7BE-ADFD0AD9492D}" destId="{47CB366F-EE00-4CDF-8A6A-5001B3041737}" srcOrd="5" destOrd="0" presId="urn:microsoft.com/office/officeart/2005/8/layout/hProcess9"/>
    <dgm:cxn modelId="{06A2C422-00FA-41B9-83E8-D6CC23A143AD}" type="presParOf" srcId="{ACBB954A-066A-4EE5-B7BE-ADFD0AD9492D}" destId="{D7BF1A52-CD07-479F-9CF0-992E8B4DD1B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767584-3D62-4F14-90A1-4F30AB40B2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0B2126-0005-4FBE-840B-239693329DEA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rPr>
            <a:t>Составление рифмованных текстов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Hybrid Medium" panose="02060403030505020204" pitchFamily="18" charset="-52"/>
          </a:endParaRPr>
        </a:p>
      </dgm:t>
    </dgm:pt>
    <dgm:pt modelId="{0E76731C-6E41-4B5B-AD9E-2285892F9071}" type="parTrans" cxnId="{8E383220-8F88-4EC0-8158-BF977385367C}">
      <dgm:prSet/>
      <dgm:spPr/>
      <dgm:t>
        <a:bodyPr/>
        <a:lstStyle/>
        <a:p>
          <a:endParaRPr lang="ru-RU"/>
        </a:p>
      </dgm:t>
    </dgm:pt>
    <dgm:pt modelId="{9F03CC79-A260-4F32-9624-1D70724CB3A7}" type="sibTrans" cxnId="{8E383220-8F88-4EC0-8158-BF977385367C}">
      <dgm:prSet/>
      <dgm:spPr/>
      <dgm:t>
        <a:bodyPr/>
        <a:lstStyle/>
        <a:p>
          <a:endParaRPr lang="ru-RU"/>
        </a:p>
      </dgm:t>
    </dgm:pt>
    <dgm:pt modelId="{763B9438-81FF-4F2A-AC50-278886C2F9A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rPr>
            <a:t>Обогащение словаря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Hybrid Medium" panose="02060403030505020204" pitchFamily="18" charset="-52"/>
          </a:endParaRPr>
        </a:p>
      </dgm:t>
    </dgm:pt>
    <dgm:pt modelId="{67C176E0-F75D-467C-9456-E7DA9CEB6C28}" type="parTrans" cxnId="{4D301EC7-B631-4948-8DAE-0AC611C91CAB}">
      <dgm:prSet/>
      <dgm:spPr/>
      <dgm:t>
        <a:bodyPr/>
        <a:lstStyle/>
        <a:p>
          <a:endParaRPr lang="ru-RU"/>
        </a:p>
      </dgm:t>
    </dgm:pt>
    <dgm:pt modelId="{000D318A-C521-4CE9-8D30-DF17220D866C}" type="sibTrans" cxnId="{4D301EC7-B631-4948-8DAE-0AC611C91CAB}">
      <dgm:prSet/>
      <dgm:spPr/>
      <dgm:t>
        <a:bodyPr/>
        <a:lstStyle/>
        <a:p>
          <a:endParaRPr lang="ru-RU"/>
        </a:p>
      </dgm:t>
    </dgm:pt>
    <dgm:pt modelId="{200C6A9B-D1C7-4285-A669-BCFDFD0E4AB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rPr>
            <a:t>Создание текстов сказочного содержания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Hybrid Medium" panose="02060403030505020204" pitchFamily="18" charset="-52"/>
          </a:endParaRPr>
        </a:p>
      </dgm:t>
    </dgm:pt>
    <dgm:pt modelId="{FEFB0011-A416-4E5A-B1B1-EB18B90D3684}" type="parTrans" cxnId="{8A13AA36-874B-4986-B15C-968AE2CE0557}">
      <dgm:prSet/>
      <dgm:spPr/>
      <dgm:t>
        <a:bodyPr/>
        <a:lstStyle/>
        <a:p>
          <a:endParaRPr lang="ru-RU"/>
        </a:p>
      </dgm:t>
    </dgm:pt>
    <dgm:pt modelId="{A875E6D8-AE90-4012-8710-21C20D90EBC7}" type="sibTrans" cxnId="{8A13AA36-874B-4986-B15C-968AE2CE0557}">
      <dgm:prSet/>
      <dgm:spPr/>
      <dgm:t>
        <a:bodyPr/>
        <a:lstStyle/>
        <a:p>
          <a:endParaRPr lang="ru-RU"/>
        </a:p>
      </dgm:t>
    </dgm:pt>
    <dgm:pt modelId="{E25CF567-4CD7-42EF-AA71-EE4AA99140D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rPr>
            <a:t>Обучение составлению загадок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Hybrid Medium" panose="02060403030505020204" pitchFamily="18" charset="-52"/>
          </a:endParaRPr>
        </a:p>
      </dgm:t>
    </dgm:pt>
    <dgm:pt modelId="{9D7E18AC-1AB7-4E23-B259-171084996C86}" type="parTrans" cxnId="{AAEBB030-2EC3-4E03-8742-1C49DE91A6BD}">
      <dgm:prSet/>
      <dgm:spPr/>
      <dgm:t>
        <a:bodyPr/>
        <a:lstStyle/>
        <a:p>
          <a:endParaRPr lang="ru-RU"/>
        </a:p>
      </dgm:t>
    </dgm:pt>
    <dgm:pt modelId="{D8372DD6-9D11-4620-BF6B-C7D369FBF616}" type="sibTrans" cxnId="{AAEBB030-2EC3-4E03-8742-1C49DE91A6BD}">
      <dgm:prSet/>
      <dgm:spPr/>
      <dgm:t>
        <a:bodyPr/>
        <a:lstStyle/>
        <a:p>
          <a:endParaRPr lang="ru-RU"/>
        </a:p>
      </dgm:t>
    </dgm:pt>
    <dgm:pt modelId="{0DB9592B-BB76-415A-968D-ABD044225AC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rPr>
            <a:t>Обучение составлению сравнений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Hybrid Medium" panose="02060403030505020204" pitchFamily="18" charset="-52"/>
          </a:endParaRPr>
        </a:p>
      </dgm:t>
    </dgm:pt>
    <dgm:pt modelId="{DEE3C5B1-112D-425B-B33D-4FA587C3B411}" type="sibTrans" cxnId="{BEAFF7F7-55F2-43A3-B511-840755C193BA}">
      <dgm:prSet/>
      <dgm:spPr/>
      <dgm:t>
        <a:bodyPr/>
        <a:lstStyle/>
        <a:p>
          <a:endParaRPr lang="ru-RU"/>
        </a:p>
      </dgm:t>
    </dgm:pt>
    <dgm:pt modelId="{04D1BA67-04B4-477B-A910-CEDB83758FE8}" type="parTrans" cxnId="{BEAFF7F7-55F2-43A3-B511-840755C193BA}">
      <dgm:prSet/>
      <dgm:spPr/>
      <dgm:t>
        <a:bodyPr/>
        <a:lstStyle/>
        <a:p>
          <a:endParaRPr lang="ru-RU"/>
        </a:p>
      </dgm:t>
    </dgm:pt>
    <dgm:pt modelId="{456D0C27-3DA6-48E2-AF2F-99DE26AE22BC}" type="pres">
      <dgm:prSet presAssocID="{99767584-3D62-4F14-90A1-4F30AB40B2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F201E-744D-4621-9C8E-1D17AC5D7A95}" type="pres">
      <dgm:prSet presAssocID="{FE0B2126-0005-4FBE-840B-239693329DEA}" presName="linNode" presStyleCnt="0"/>
      <dgm:spPr/>
    </dgm:pt>
    <dgm:pt modelId="{08AFCD66-E80B-4FF7-A0C0-BEAD2CCB1107}" type="pres">
      <dgm:prSet presAssocID="{FE0B2126-0005-4FBE-840B-239693329DEA}" presName="parentText" presStyleLbl="node1" presStyleIdx="0" presStyleCnt="5" custScaleX="260688" custLinFactNeighborX="10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0D775-1A3F-4613-AFBA-307E0B886416}" type="pres">
      <dgm:prSet presAssocID="{9F03CC79-A260-4F32-9624-1D70724CB3A7}" presName="sp" presStyleCnt="0"/>
      <dgm:spPr/>
    </dgm:pt>
    <dgm:pt modelId="{7EF9B58D-D0B9-4AC4-98CA-56921DD1174F}" type="pres">
      <dgm:prSet presAssocID="{0DB9592B-BB76-415A-968D-ABD044225AC9}" presName="linNode" presStyleCnt="0"/>
      <dgm:spPr/>
    </dgm:pt>
    <dgm:pt modelId="{17711347-D5DE-43BA-B5FB-01733B858ACD}" type="pres">
      <dgm:prSet presAssocID="{0DB9592B-BB76-415A-968D-ABD044225AC9}" presName="parentText" presStyleLbl="node1" presStyleIdx="1" presStyleCnt="5" custScaleX="260355" custLinFactNeighborX="46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58E13-E8ED-437A-B511-8F02DCB120FD}" type="pres">
      <dgm:prSet presAssocID="{DEE3C5B1-112D-425B-B33D-4FA587C3B411}" presName="sp" presStyleCnt="0"/>
      <dgm:spPr/>
    </dgm:pt>
    <dgm:pt modelId="{A3E7F58A-5CF7-4E3E-9017-DAAFF5BED06A}" type="pres">
      <dgm:prSet presAssocID="{763B9438-81FF-4F2A-AC50-278886C2F9A9}" presName="linNode" presStyleCnt="0"/>
      <dgm:spPr/>
    </dgm:pt>
    <dgm:pt modelId="{7E0F3BE7-8F36-4677-B708-EA0A92FED0E8}" type="pres">
      <dgm:prSet presAssocID="{763B9438-81FF-4F2A-AC50-278886C2F9A9}" presName="parentText" presStyleLbl="node1" presStyleIdx="2" presStyleCnt="5" custScaleX="259544" custLinFactNeighborX="9655" custLinFactNeighborY="9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A6FF3-A10C-4C90-83A1-54587E34594F}" type="pres">
      <dgm:prSet presAssocID="{000D318A-C521-4CE9-8D30-DF17220D866C}" presName="sp" presStyleCnt="0"/>
      <dgm:spPr/>
    </dgm:pt>
    <dgm:pt modelId="{A8897DAD-D2D2-4C40-B6A4-47149495E1F3}" type="pres">
      <dgm:prSet presAssocID="{200C6A9B-D1C7-4285-A669-BCFDFD0E4ABF}" presName="linNode" presStyleCnt="0"/>
      <dgm:spPr/>
    </dgm:pt>
    <dgm:pt modelId="{AA81DC61-E106-4D0E-925F-7559C6175BE4}" type="pres">
      <dgm:prSet presAssocID="{200C6A9B-D1C7-4285-A669-BCFDFD0E4ABF}" presName="parentText" presStyleLbl="node1" presStyleIdx="3" presStyleCnt="5" custScaleX="258974" custScaleY="112387" custLinFactNeighborX="10016" custLinFactNeighborY="2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24DA0-7D06-46CC-8A38-74F691CEF914}" type="pres">
      <dgm:prSet presAssocID="{A875E6D8-AE90-4012-8710-21C20D90EBC7}" presName="sp" presStyleCnt="0"/>
      <dgm:spPr/>
    </dgm:pt>
    <dgm:pt modelId="{88F67113-63A8-4206-B88C-59187E75FE94}" type="pres">
      <dgm:prSet presAssocID="{E25CF567-4CD7-42EF-AA71-EE4AA99140D2}" presName="linNode" presStyleCnt="0"/>
      <dgm:spPr/>
    </dgm:pt>
    <dgm:pt modelId="{87066709-5516-4010-8E82-268F093BE2BD}" type="pres">
      <dgm:prSet presAssocID="{E25CF567-4CD7-42EF-AA71-EE4AA99140D2}" presName="parentText" presStyleLbl="node1" presStyleIdx="4" presStyleCnt="5" custScaleX="258780" custLinFactNeighborX="46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CBB1E-20FC-4390-9830-2A5593943BDC}" type="presOf" srcId="{0DB9592B-BB76-415A-968D-ABD044225AC9}" destId="{17711347-D5DE-43BA-B5FB-01733B858ACD}" srcOrd="0" destOrd="0" presId="urn:microsoft.com/office/officeart/2005/8/layout/vList5"/>
    <dgm:cxn modelId="{AAEBB030-2EC3-4E03-8742-1C49DE91A6BD}" srcId="{99767584-3D62-4F14-90A1-4F30AB40B2D6}" destId="{E25CF567-4CD7-42EF-AA71-EE4AA99140D2}" srcOrd="4" destOrd="0" parTransId="{9D7E18AC-1AB7-4E23-B259-171084996C86}" sibTransId="{D8372DD6-9D11-4620-BF6B-C7D369FBF616}"/>
    <dgm:cxn modelId="{BEAFF7F7-55F2-43A3-B511-840755C193BA}" srcId="{99767584-3D62-4F14-90A1-4F30AB40B2D6}" destId="{0DB9592B-BB76-415A-968D-ABD044225AC9}" srcOrd="1" destOrd="0" parTransId="{04D1BA67-04B4-477B-A910-CEDB83758FE8}" sibTransId="{DEE3C5B1-112D-425B-B33D-4FA587C3B411}"/>
    <dgm:cxn modelId="{8E383220-8F88-4EC0-8158-BF977385367C}" srcId="{99767584-3D62-4F14-90A1-4F30AB40B2D6}" destId="{FE0B2126-0005-4FBE-840B-239693329DEA}" srcOrd="0" destOrd="0" parTransId="{0E76731C-6E41-4B5B-AD9E-2285892F9071}" sibTransId="{9F03CC79-A260-4F32-9624-1D70724CB3A7}"/>
    <dgm:cxn modelId="{0C2796FA-C48A-4FE2-A89A-87ADC16736E7}" type="presOf" srcId="{E25CF567-4CD7-42EF-AA71-EE4AA99140D2}" destId="{87066709-5516-4010-8E82-268F093BE2BD}" srcOrd="0" destOrd="0" presId="urn:microsoft.com/office/officeart/2005/8/layout/vList5"/>
    <dgm:cxn modelId="{928A2565-103C-4686-BF52-779877B38C39}" type="presOf" srcId="{200C6A9B-D1C7-4285-A669-BCFDFD0E4ABF}" destId="{AA81DC61-E106-4D0E-925F-7559C6175BE4}" srcOrd="0" destOrd="0" presId="urn:microsoft.com/office/officeart/2005/8/layout/vList5"/>
    <dgm:cxn modelId="{4D301EC7-B631-4948-8DAE-0AC611C91CAB}" srcId="{99767584-3D62-4F14-90A1-4F30AB40B2D6}" destId="{763B9438-81FF-4F2A-AC50-278886C2F9A9}" srcOrd="2" destOrd="0" parTransId="{67C176E0-F75D-467C-9456-E7DA9CEB6C28}" sibTransId="{000D318A-C521-4CE9-8D30-DF17220D866C}"/>
    <dgm:cxn modelId="{8A13AA36-874B-4986-B15C-968AE2CE0557}" srcId="{99767584-3D62-4F14-90A1-4F30AB40B2D6}" destId="{200C6A9B-D1C7-4285-A669-BCFDFD0E4ABF}" srcOrd="3" destOrd="0" parTransId="{FEFB0011-A416-4E5A-B1B1-EB18B90D3684}" sibTransId="{A875E6D8-AE90-4012-8710-21C20D90EBC7}"/>
    <dgm:cxn modelId="{5F3AABF5-D6B5-4D2F-9570-2282CBAA67DC}" type="presOf" srcId="{99767584-3D62-4F14-90A1-4F30AB40B2D6}" destId="{456D0C27-3DA6-48E2-AF2F-99DE26AE22BC}" srcOrd="0" destOrd="0" presId="urn:microsoft.com/office/officeart/2005/8/layout/vList5"/>
    <dgm:cxn modelId="{EB94A96E-16CC-45F9-ACDB-C9A5C75A9A22}" type="presOf" srcId="{FE0B2126-0005-4FBE-840B-239693329DEA}" destId="{08AFCD66-E80B-4FF7-A0C0-BEAD2CCB1107}" srcOrd="0" destOrd="0" presId="urn:microsoft.com/office/officeart/2005/8/layout/vList5"/>
    <dgm:cxn modelId="{A78F2869-9E40-4CE9-86F1-1D86C0C382F2}" type="presOf" srcId="{763B9438-81FF-4F2A-AC50-278886C2F9A9}" destId="{7E0F3BE7-8F36-4677-B708-EA0A92FED0E8}" srcOrd="0" destOrd="0" presId="urn:microsoft.com/office/officeart/2005/8/layout/vList5"/>
    <dgm:cxn modelId="{A8370440-BFC8-4976-8E71-56941B13C239}" type="presParOf" srcId="{456D0C27-3DA6-48E2-AF2F-99DE26AE22BC}" destId="{723F201E-744D-4621-9C8E-1D17AC5D7A95}" srcOrd="0" destOrd="0" presId="urn:microsoft.com/office/officeart/2005/8/layout/vList5"/>
    <dgm:cxn modelId="{0142BC17-2C82-4845-8954-7BF9579CC7A5}" type="presParOf" srcId="{723F201E-744D-4621-9C8E-1D17AC5D7A95}" destId="{08AFCD66-E80B-4FF7-A0C0-BEAD2CCB1107}" srcOrd="0" destOrd="0" presId="urn:microsoft.com/office/officeart/2005/8/layout/vList5"/>
    <dgm:cxn modelId="{5F94435E-819E-4E18-A750-7ECC57327415}" type="presParOf" srcId="{456D0C27-3DA6-48E2-AF2F-99DE26AE22BC}" destId="{0B20D775-1A3F-4613-AFBA-307E0B886416}" srcOrd="1" destOrd="0" presId="urn:microsoft.com/office/officeart/2005/8/layout/vList5"/>
    <dgm:cxn modelId="{66BE61B4-70D8-4923-9665-4425D22E124A}" type="presParOf" srcId="{456D0C27-3DA6-48E2-AF2F-99DE26AE22BC}" destId="{7EF9B58D-D0B9-4AC4-98CA-56921DD1174F}" srcOrd="2" destOrd="0" presId="urn:microsoft.com/office/officeart/2005/8/layout/vList5"/>
    <dgm:cxn modelId="{C775BE84-D758-42AD-B749-4960D278A5EF}" type="presParOf" srcId="{7EF9B58D-D0B9-4AC4-98CA-56921DD1174F}" destId="{17711347-D5DE-43BA-B5FB-01733B858ACD}" srcOrd="0" destOrd="0" presId="urn:microsoft.com/office/officeart/2005/8/layout/vList5"/>
    <dgm:cxn modelId="{9A0FDC17-2CB3-4DC9-B461-4ABE28387246}" type="presParOf" srcId="{456D0C27-3DA6-48E2-AF2F-99DE26AE22BC}" destId="{66658E13-E8ED-437A-B511-8F02DCB120FD}" srcOrd="3" destOrd="0" presId="urn:microsoft.com/office/officeart/2005/8/layout/vList5"/>
    <dgm:cxn modelId="{87EDC104-515E-42D1-97FD-18376496206F}" type="presParOf" srcId="{456D0C27-3DA6-48E2-AF2F-99DE26AE22BC}" destId="{A3E7F58A-5CF7-4E3E-9017-DAAFF5BED06A}" srcOrd="4" destOrd="0" presId="urn:microsoft.com/office/officeart/2005/8/layout/vList5"/>
    <dgm:cxn modelId="{BF47BBF4-C1DF-4D53-BA6E-355D0C234701}" type="presParOf" srcId="{A3E7F58A-5CF7-4E3E-9017-DAAFF5BED06A}" destId="{7E0F3BE7-8F36-4677-B708-EA0A92FED0E8}" srcOrd="0" destOrd="0" presId="urn:microsoft.com/office/officeart/2005/8/layout/vList5"/>
    <dgm:cxn modelId="{0A324032-FE79-4611-AC48-5C3307E96A09}" type="presParOf" srcId="{456D0C27-3DA6-48E2-AF2F-99DE26AE22BC}" destId="{36BA6FF3-A10C-4C90-83A1-54587E34594F}" srcOrd="5" destOrd="0" presId="urn:microsoft.com/office/officeart/2005/8/layout/vList5"/>
    <dgm:cxn modelId="{E39F5F4E-D0FB-45F7-B6CE-EC1C47A3D80E}" type="presParOf" srcId="{456D0C27-3DA6-48E2-AF2F-99DE26AE22BC}" destId="{A8897DAD-D2D2-4C40-B6A4-47149495E1F3}" srcOrd="6" destOrd="0" presId="urn:microsoft.com/office/officeart/2005/8/layout/vList5"/>
    <dgm:cxn modelId="{5859055F-C478-4BC4-85AB-D6171D2D3B21}" type="presParOf" srcId="{A8897DAD-D2D2-4C40-B6A4-47149495E1F3}" destId="{AA81DC61-E106-4D0E-925F-7559C6175BE4}" srcOrd="0" destOrd="0" presId="urn:microsoft.com/office/officeart/2005/8/layout/vList5"/>
    <dgm:cxn modelId="{14811808-585C-42A6-A437-D95F2F0DE304}" type="presParOf" srcId="{456D0C27-3DA6-48E2-AF2F-99DE26AE22BC}" destId="{64C24DA0-7D06-46CC-8A38-74F691CEF914}" srcOrd="7" destOrd="0" presId="urn:microsoft.com/office/officeart/2005/8/layout/vList5"/>
    <dgm:cxn modelId="{D3425D2F-CC95-4DE8-99F1-E05AFBB0D647}" type="presParOf" srcId="{456D0C27-3DA6-48E2-AF2F-99DE26AE22BC}" destId="{88F67113-63A8-4206-B88C-59187E75FE94}" srcOrd="8" destOrd="0" presId="urn:microsoft.com/office/officeart/2005/8/layout/vList5"/>
    <dgm:cxn modelId="{93A70E67-638B-4A36-99CF-9849AA8F0007}" type="presParOf" srcId="{88F67113-63A8-4206-B88C-59187E75FE94}" destId="{87066709-5516-4010-8E82-268F093BE2B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ACC3E-D09B-4348-8FCB-57CBB60D1E31}">
      <dsp:nvSpPr>
        <dsp:cNvPr id="0" name=""/>
        <dsp:cNvSpPr/>
      </dsp:nvSpPr>
      <dsp:spPr>
        <a:xfrm>
          <a:off x="0" y="0"/>
          <a:ext cx="6224737" cy="37618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3A025-2264-443D-A6E7-3DC7D7B49CB3}">
      <dsp:nvSpPr>
        <dsp:cNvPr id="0" name=""/>
        <dsp:cNvSpPr/>
      </dsp:nvSpPr>
      <dsp:spPr>
        <a:xfrm>
          <a:off x="1793" y="1225369"/>
          <a:ext cx="1795426" cy="1311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Hybrid Medium" panose="02060403030505020204" pitchFamily="18" charset="-52"/>
            </a:rPr>
            <a:t>Грамматический строй речи </a:t>
          </a:r>
          <a:endParaRPr lang="ru-RU" sz="1800" kern="1200" dirty="0">
            <a:latin typeface="Hybrid Medium" panose="02060403030505020204" pitchFamily="18" charset="-52"/>
          </a:endParaRPr>
        </a:p>
      </dsp:txBody>
      <dsp:txXfrm>
        <a:off x="65797" y="1289373"/>
        <a:ext cx="1667418" cy="1183125"/>
      </dsp:txXfrm>
    </dsp:sp>
    <dsp:sp modelId="{D1C7CC6E-769B-4472-ACE6-1A43D0E988FE}">
      <dsp:nvSpPr>
        <dsp:cNvPr id="0" name=""/>
        <dsp:cNvSpPr/>
      </dsp:nvSpPr>
      <dsp:spPr>
        <a:xfrm>
          <a:off x="2076121" y="1233390"/>
          <a:ext cx="1534911" cy="1295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Hybrid Medium" panose="02060403030505020204" pitchFamily="18" charset="-52"/>
            </a:rPr>
            <a:t>Словарь </a:t>
          </a:r>
          <a:r>
            <a:rPr lang="ru-RU" sz="1500" b="1" kern="1200" dirty="0" smtClean="0"/>
            <a:t>                       </a:t>
          </a:r>
          <a:endParaRPr lang="ru-RU" sz="1500" kern="1200" dirty="0"/>
        </a:p>
      </dsp:txBody>
      <dsp:txXfrm>
        <a:off x="2139342" y="1296611"/>
        <a:ext cx="1408469" cy="1168650"/>
      </dsp:txXfrm>
    </dsp:sp>
    <dsp:sp modelId="{C5AE4382-4A23-4E6D-AEE6-8D82DF2BCC21}">
      <dsp:nvSpPr>
        <dsp:cNvPr id="0" name=""/>
        <dsp:cNvSpPr/>
      </dsp:nvSpPr>
      <dsp:spPr>
        <a:xfrm>
          <a:off x="3889934" y="1233390"/>
          <a:ext cx="1526837" cy="1295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Hybrid Medium" panose="02060403030505020204" pitchFamily="18" charset="-52"/>
            </a:rPr>
            <a:t>Звуковая культура речи</a:t>
          </a:r>
          <a:endParaRPr lang="ru-RU" sz="2000" kern="1200" dirty="0">
            <a:latin typeface="Hybrid Medium" panose="02060403030505020204" pitchFamily="18" charset="-52"/>
          </a:endParaRPr>
        </a:p>
      </dsp:txBody>
      <dsp:txXfrm>
        <a:off x="3953155" y="1296611"/>
        <a:ext cx="1400395" cy="1168650"/>
      </dsp:txXfrm>
    </dsp:sp>
    <dsp:sp modelId="{D7BF1A52-CD07-479F-9CF0-992E8B4DD1B5}">
      <dsp:nvSpPr>
        <dsp:cNvPr id="0" name=""/>
        <dsp:cNvSpPr/>
      </dsp:nvSpPr>
      <dsp:spPr>
        <a:xfrm>
          <a:off x="5695673" y="569299"/>
          <a:ext cx="1625753" cy="2623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Hybrid Medium" panose="02060403030505020204" pitchFamily="18" charset="-52"/>
            </a:rPr>
            <a:t>Связная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Hybrid Medium" panose="02060403030505020204" pitchFamily="18" charset="-52"/>
            </a:rPr>
            <a:t> речь</a:t>
          </a:r>
          <a:endParaRPr lang="ru-RU" sz="2400" b="1" kern="1200" dirty="0">
            <a:latin typeface="Hybrid Medium" panose="02060403030505020204" pitchFamily="18" charset="-52"/>
          </a:endParaRPr>
        </a:p>
      </dsp:txBody>
      <dsp:txXfrm>
        <a:off x="5775036" y="648662"/>
        <a:ext cx="1467027" cy="2464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FCD66-E80B-4FF7-A0C0-BEAD2CCB1107}">
      <dsp:nvSpPr>
        <dsp:cNvPr id="0" name=""/>
        <dsp:cNvSpPr/>
      </dsp:nvSpPr>
      <dsp:spPr>
        <a:xfrm>
          <a:off x="477143" y="1006"/>
          <a:ext cx="7278359" cy="79627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rPr>
            <a:t>Составление рифмованных текстов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Hybrid Medium" panose="02060403030505020204" pitchFamily="18" charset="-52"/>
          </a:endParaRPr>
        </a:p>
      </dsp:txBody>
      <dsp:txXfrm>
        <a:off x="516014" y="39877"/>
        <a:ext cx="7200617" cy="718529"/>
      </dsp:txXfrm>
    </dsp:sp>
    <dsp:sp modelId="{17711347-D5DE-43BA-B5FB-01733B858ACD}">
      <dsp:nvSpPr>
        <dsp:cNvPr id="0" name=""/>
        <dsp:cNvSpPr/>
      </dsp:nvSpPr>
      <dsp:spPr>
        <a:xfrm>
          <a:off x="486440" y="837091"/>
          <a:ext cx="7269062" cy="79627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rPr>
            <a:t>Обучение составлению сравнений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Hybrid Medium" panose="02060403030505020204" pitchFamily="18" charset="-52"/>
          </a:endParaRPr>
        </a:p>
      </dsp:txBody>
      <dsp:txXfrm>
        <a:off x="525311" y="875962"/>
        <a:ext cx="7191320" cy="718529"/>
      </dsp:txXfrm>
    </dsp:sp>
    <dsp:sp modelId="{7E0F3BE7-8F36-4677-B708-EA0A92FED0E8}">
      <dsp:nvSpPr>
        <dsp:cNvPr id="0" name=""/>
        <dsp:cNvSpPr/>
      </dsp:nvSpPr>
      <dsp:spPr>
        <a:xfrm>
          <a:off x="508137" y="1680558"/>
          <a:ext cx="7246419" cy="79627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rPr>
            <a:t>Обогащение словаря</a:t>
          </a:r>
          <a:endParaRPr lang="ru-RU" sz="2300" kern="1200" dirty="0">
            <a:solidFill>
              <a:schemeClr val="tx1">
                <a:lumMod val="95000"/>
                <a:lumOff val="5000"/>
              </a:schemeClr>
            </a:solidFill>
            <a:latin typeface="Hybrid Medium" panose="02060403030505020204" pitchFamily="18" charset="-52"/>
          </a:endParaRPr>
        </a:p>
      </dsp:txBody>
      <dsp:txXfrm>
        <a:off x="547008" y="1719429"/>
        <a:ext cx="7168677" cy="718529"/>
      </dsp:txXfrm>
    </dsp:sp>
    <dsp:sp modelId="{AA81DC61-E106-4D0E-925F-7559C6175BE4}">
      <dsp:nvSpPr>
        <dsp:cNvPr id="0" name=""/>
        <dsp:cNvSpPr/>
      </dsp:nvSpPr>
      <dsp:spPr>
        <a:xfrm>
          <a:off x="517670" y="2528715"/>
          <a:ext cx="7216389" cy="89490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rPr>
            <a:t>Создание текстов сказочного содержания</a:t>
          </a:r>
          <a:endParaRPr lang="ru-RU" sz="2300" kern="1200" dirty="0">
            <a:solidFill>
              <a:schemeClr val="tx1">
                <a:lumMod val="95000"/>
                <a:lumOff val="5000"/>
              </a:schemeClr>
            </a:solidFill>
            <a:latin typeface="Hybrid Medium" panose="02060403030505020204" pitchFamily="18" charset="-52"/>
          </a:endParaRPr>
        </a:p>
      </dsp:txBody>
      <dsp:txXfrm>
        <a:off x="561356" y="2572401"/>
        <a:ext cx="7129017" cy="807533"/>
      </dsp:txXfrm>
    </dsp:sp>
    <dsp:sp modelId="{87066709-5516-4010-8E82-268F093BE2BD}">
      <dsp:nvSpPr>
        <dsp:cNvPr id="0" name=""/>
        <dsp:cNvSpPr/>
      </dsp:nvSpPr>
      <dsp:spPr>
        <a:xfrm>
          <a:off x="530414" y="3443981"/>
          <a:ext cx="7225088" cy="79627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rPr>
            <a:t>Обучение составлению загадок</a:t>
          </a:r>
          <a:endParaRPr lang="ru-RU" sz="2200" kern="1200" dirty="0">
            <a:solidFill>
              <a:schemeClr val="tx1">
                <a:lumMod val="95000"/>
                <a:lumOff val="5000"/>
              </a:schemeClr>
            </a:solidFill>
            <a:latin typeface="Hybrid Medium" panose="02060403030505020204" pitchFamily="18" charset="-52"/>
          </a:endParaRPr>
        </a:p>
      </dsp:txBody>
      <dsp:txXfrm>
        <a:off x="569285" y="3482852"/>
        <a:ext cx="7147346" cy="718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6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3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5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1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9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8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3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3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5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5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4A91-5D28-4707-914B-84307454F62A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9D5C-712E-40D5-AE56-75F8DB131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2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" y="194895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30357" y="1661532"/>
            <a:ext cx="7505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ybrid Medium" panose="02060403030505020204" pitchFamily="18" charset="-52"/>
                <a:ea typeface="Adobe Song Std L" panose="02020300000000000000" pitchFamily="18" charset="-128"/>
                <a:cs typeface="+mj-cs"/>
              </a:rPr>
              <a:t>ИСПОЛЬЗОВАНИЕ  ТРИЗ ТЕХНОЛОГИЙ НА ЗАНЯТИЯХ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ybrid Medium" panose="02060403030505020204" pitchFamily="18" charset="-52"/>
                <a:ea typeface="Adobe Song Std L" panose="02020300000000000000" pitchFamily="18" charset="-128"/>
                <a:cs typeface="+mj-cs"/>
              </a:rPr>
              <a:t>ПО  РАЗВИТИЮ РЕЧИ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Hybrid Medium" panose="0206040303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0042" y="3521242"/>
            <a:ext cx="1090863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i="1" dirty="0">
              <a:solidFill>
                <a:schemeClr val="tx2">
                  <a:lumMod val="50000"/>
                </a:schemeClr>
              </a:solidFill>
              <a:latin typeface="Adonis" panose="02080503040405060404" pitchFamily="18" charset="-52"/>
            </a:endParaRPr>
          </a:p>
          <a:p>
            <a:endParaRPr lang="en-US" sz="2400" b="1" i="1" dirty="0" smtClean="0">
              <a:solidFill>
                <a:schemeClr val="tx2">
                  <a:lumMod val="50000"/>
                </a:schemeClr>
              </a:solidFill>
              <a:latin typeface="Adonis" panose="02080503040405060404" pitchFamily="18" charset="-52"/>
            </a:endParaRPr>
          </a:p>
          <a:p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Adonis" panose="02080503040405060404" pitchFamily="18" charset="-52"/>
              </a:rPr>
              <a:t>                    </a:t>
            </a:r>
          </a:p>
          <a:p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Adonis" panose="02080503040405060404" pitchFamily="18" charset="-52"/>
              </a:rPr>
              <a:t>                                             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donis" panose="02080503040405060404" pitchFamily="18" charset="-52"/>
              </a:rPr>
              <a:t>                                   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donis" panose="02080503040405060404" pitchFamily="18" charset="-52"/>
              </a:rPr>
              <a:t>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donis" panose="02080503040405060404" pitchFamily="18" charset="-52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donis" panose="02080503040405060404" pitchFamily="18" charset="-52"/>
              </a:rPr>
              <a:t>    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donis" panose="02080503040405060404" pitchFamily="18" charset="-52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donis" panose="02080503040405060404" pitchFamily="18" charset="-52"/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donis" panose="02080503040405060404" pitchFamily="18" charset="-52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donis" panose="02080503040405060404" pitchFamily="18" charset="-52"/>
              </a:rPr>
              <a:t>  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donis" panose="02080503040405060404" pitchFamily="18" charset="-52"/>
              </a:rPr>
              <a:t>                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6" y="216568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27000">
              <a:schemeClr val="accent1">
                <a:alpha val="59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04" y="264902"/>
            <a:ext cx="10705530" cy="63281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274" y="216568"/>
            <a:ext cx="1094310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 </a:t>
            </a:r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  Системный оператор</a:t>
            </a:r>
            <a:endParaRPr lang="ru-RU" sz="2200" b="1" u="sng" dirty="0" smtClean="0">
              <a:latin typeface="Hybrid Medium" panose="02060403030505020204" pitchFamily="18" charset="-52"/>
            </a:endParaRPr>
          </a:p>
          <a:p>
            <a:r>
              <a:rPr lang="ru-RU" sz="2200" b="1" u="sng" dirty="0" smtClean="0">
                <a:latin typeface="Hybrid Medium" panose="02060403030505020204" pitchFamily="18" charset="-52"/>
              </a:rPr>
              <a:t>Цель </a:t>
            </a:r>
            <a:r>
              <a:rPr lang="ru-RU" sz="2200" b="1" u="sng" dirty="0">
                <a:latin typeface="Hybrid Medium" panose="02060403030505020204" pitchFamily="18" charset="-52"/>
              </a:rPr>
              <a:t>метода</a:t>
            </a:r>
            <a:r>
              <a:rPr lang="ru-RU" sz="2200" dirty="0" smtClean="0">
                <a:latin typeface="Hybrid Medium" panose="02060403030505020204" pitchFamily="18" charset="-52"/>
              </a:rPr>
              <a:t>:</a:t>
            </a:r>
          </a:p>
          <a:p>
            <a:r>
              <a:rPr lang="ru-RU" sz="2200" dirty="0" smtClean="0">
                <a:latin typeface="Hybrid Medium" panose="02060403030505020204" pitchFamily="18" charset="-52"/>
              </a:rPr>
              <a:t> </a:t>
            </a:r>
            <a:r>
              <a:rPr lang="ru-RU" sz="2200" dirty="0">
                <a:latin typeface="Hybrid Medium" panose="02060403030505020204" pitchFamily="18" charset="-52"/>
              </a:rPr>
              <a:t>Развитие системного мышления.</a:t>
            </a:r>
          </a:p>
          <a:p>
            <a:r>
              <a:rPr lang="ru-RU" sz="2200" dirty="0">
                <a:latin typeface="Hybrid Medium" panose="02060403030505020204" pitchFamily="18" charset="-52"/>
              </a:rPr>
              <a:t>Всестороннему знакомству с предметом или явлением помогает метод </a:t>
            </a:r>
            <a:endParaRPr lang="ru-RU" sz="2200" dirty="0" smtClean="0">
              <a:latin typeface="Hybrid Medium" panose="02060403030505020204" pitchFamily="18" charset="-52"/>
            </a:endParaRPr>
          </a:p>
          <a:p>
            <a:r>
              <a:rPr lang="ru-RU" sz="2200" dirty="0" smtClean="0">
                <a:latin typeface="Hybrid Medium" panose="02060403030505020204" pitchFamily="18" charset="-52"/>
              </a:rPr>
              <a:t>системного </a:t>
            </a:r>
            <a:r>
              <a:rPr lang="ru-RU" sz="2200" dirty="0">
                <a:latin typeface="Hybrid Medium" panose="02060403030505020204" pitchFamily="18" charset="-52"/>
              </a:rPr>
              <a:t>анализа. Он позволяет заглянуть в историю создания предмета, разложить предмет по деталям и даже заглянуть в будущее предмета</a:t>
            </a:r>
            <a:r>
              <a:rPr lang="ru-RU" sz="2200" dirty="0" smtClean="0">
                <a:latin typeface="Hybrid Medium" panose="02060403030505020204" pitchFamily="18" charset="-52"/>
              </a:rPr>
              <a:t>.</a:t>
            </a:r>
          </a:p>
          <a:p>
            <a:r>
              <a:rPr lang="ru-RU" sz="2200" b="1" u="sng" dirty="0" smtClean="0">
                <a:latin typeface="Hybrid Medium" panose="02060403030505020204" pitchFamily="18" charset="-52"/>
              </a:rPr>
              <a:t>Прием: </a:t>
            </a:r>
            <a:r>
              <a:rPr lang="ru-RU" sz="2200" dirty="0" smtClean="0">
                <a:latin typeface="Hybrid Medium" panose="02060403030505020204" pitchFamily="18" charset="-52"/>
              </a:rPr>
              <a:t>игра</a:t>
            </a:r>
            <a:r>
              <a:rPr lang="ru-RU" sz="2200" b="1" dirty="0">
                <a:latin typeface="Hybrid Medium" panose="02060403030505020204" pitchFamily="18" charset="-52"/>
              </a:rPr>
              <a:t> </a:t>
            </a:r>
            <a:r>
              <a:rPr lang="ru-RU" sz="2200" b="1" dirty="0" smtClean="0">
                <a:latin typeface="Hybrid Medium" panose="02060403030505020204" pitchFamily="18" charset="-52"/>
              </a:rPr>
              <a:t>«</a:t>
            </a:r>
            <a:r>
              <a:rPr lang="ru-RU" sz="2200" dirty="0" smtClean="0">
                <a:latin typeface="Hybrid Medium" panose="02060403030505020204" pitchFamily="18" charset="-52"/>
              </a:rPr>
              <a:t>Часть </a:t>
            </a:r>
            <a:r>
              <a:rPr lang="ru-RU" sz="2200" dirty="0">
                <a:latin typeface="Hybrid Medium" panose="02060403030505020204" pitchFamily="18" charset="-52"/>
              </a:rPr>
              <a:t>– </a:t>
            </a:r>
            <a:r>
              <a:rPr lang="ru-RU" sz="2200" dirty="0" smtClean="0">
                <a:latin typeface="Hybrid Medium" panose="02060403030505020204" pitchFamily="18" charset="-52"/>
              </a:rPr>
              <a:t>целое» </a:t>
            </a:r>
            <a:r>
              <a:rPr lang="ru-RU" sz="2200" dirty="0">
                <a:latin typeface="Hybrid Medium" panose="02060403030505020204" pitchFamily="18" charset="-52"/>
              </a:rPr>
              <a:t>и </a:t>
            </a:r>
            <a:r>
              <a:rPr lang="ru-RU" sz="2200" dirty="0" smtClean="0">
                <a:latin typeface="Hybrid Medium" panose="02060403030505020204" pitchFamily="18" charset="-52"/>
              </a:rPr>
              <a:t>наоборот </a:t>
            </a:r>
            <a:endParaRPr lang="ru-RU" sz="2200" dirty="0">
              <a:latin typeface="Hybrid Medium" panose="02060403030505020204" pitchFamily="18" charset="-52"/>
            </a:endParaRPr>
          </a:p>
          <a:p>
            <a:endParaRPr lang="ru-RU" sz="2200" b="1" u="sng" dirty="0" smtClean="0">
              <a:latin typeface="Hybrid Medium" panose="02060403030505020204" pitchFamily="18" charset="-52"/>
            </a:endParaRPr>
          </a:p>
          <a:p>
            <a:r>
              <a:rPr lang="ru-RU" sz="2200" b="1" u="sng" dirty="0" smtClean="0">
                <a:latin typeface="Hybrid Medium" panose="02060403030505020204" pitchFamily="18" charset="-52"/>
              </a:rPr>
              <a:t>Системный </a:t>
            </a:r>
            <a:r>
              <a:rPr lang="ru-RU" sz="2200" b="1" u="sng" dirty="0">
                <a:latin typeface="Hybrid Medium" panose="02060403030505020204" pitchFamily="18" charset="-52"/>
              </a:rPr>
              <a:t>оператор</a:t>
            </a:r>
            <a:r>
              <a:rPr lang="ru-RU" sz="2200" dirty="0">
                <a:latin typeface="Hybrid Medium" panose="02060403030505020204" pitchFamily="18" charset="-52"/>
              </a:rPr>
              <a:t> можно начинать использовать во 2-й младшей группе </a:t>
            </a:r>
            <a:endParaRPr lang="ru-RU" sz="2200" dirty="0" smtClean="0">
              <a:latin typeface="Hybrid Medium" panose="02060403030505020204" pitchFamily="18" charset="-52"/>
            </a:endParaRPr>
          </a:p>
          <a:p>
            <a:r>
              <a:rPr lang="ru-RU" sz="2200" dirty="0" smtClean="0">
                <a:latin typeface="Hybrid Medium" panose="02060403030505020204" pitchFamily="18" charset="-52"/>
              </a:rPr>
              <a:t>при </a:t>
            </a:r>
            <a:r>
              <a:rPr lang="ru-RU" sz="2200" dirty="0">
                <a:latin typeface="Hybrid Medium" panose="02060403030505020204" pitchFamily="18" charset="-52"/>
              </a:rPr>
              <a:t>знакомстве с предметами быта, ближайшего окружения, при описании игрушек. Систему характеризует </a:t>
            </a:r>
            <a:r>
              <a:rPr lang="ru-RU" sz="2200" dirty="0" smtClean="0">
                <a:latin typeface="Hybrid Medium" panose="02060403030505020204" pitchFamily="18" charset="-52"/>
              </a:rPr>
              <a:t>оператор - </a:t>
            </a:r>
            <a:r>
              <a:rPr lang="ru-RU" sz="2200" dirty="0">
                <a:latin typeface="Hybrid Medium" panose="02060403030505020204" pitchFamily="18" charset="-52"/>
              </a:rPr>
              <a:t>РВС </a:t>
            </a:r>
            <a:r>
              <a:rPr lang="ru-RU" sz="2200" i="1" dirty="0">
                <a:latin typeface="Hybrid Medium" panose="02060403030505020204" pitchFamily="18" charset="-52"/>
              </a:rPr>
              <a:t>(размер, время, стоимость)</a:t>
            </a:r>
            <a:r>
              <a:rPr lang="ru-RU" sz="2200" dirty="0">
                <a:latin typeface="Hybrid Medium" panose="02060403030505020204" pitchFamily="18" charset="-52"/>
              </a:rPr>
              <a:t>. </a:t>
            </a:r>
            <a:r>
              <a:rPr lang="ru-RU" sz="2200" dirty="0" smtClean="0">
                <a:latin typeface="Hybrid Medium" panose="02060403030505020204" pitchFamily="18" charset="-52"/>
              </a:rPr>
              <a:t> </a:t>
            </a:r>
            <a:r>
              <a:rPr lang="ru-RU" sz="2200" b="1" u="sng" dirty="0" smtClean="0">
                <a:latin typeface="Hybrid Medium" panose="02060403030505020204" pitchFamily="18" charset="-52"/>
              </a:rPr>
              <a:t>Сущность:</a:t>
            </a:r>
            <a:r>
              <a:rPr lang="ru-RU" sz="2200" dirty="0" smtClean="0">
                <a:latin typeface="Hybrid Medium" panose="02060403030505020204" pitchFamily="18" charset="-52"/>
              </a:rPr>
              <a:t> Меняя </a:t>
            </a:r>
            <a:r>
              <a:rPr lang="ru-RU" sz="2200" dirty="0">
                <a:latin typeface="Hybrid Medium" panose="02060403030505020204" pitchFamily="18" charset="-52"/>
              </a:rPr>
              <a:t>один из этих операторов, можно изменить свойства и качества предмета. </a:t>
            </a:r>
            <a:endParaRPr lang="ru-RU" sz="2200" dirty="0" smtClean="0">
              <a:latin typeface="Hybrid Medium" panose="02060403030505020204" pitchFamily="18" charset="-52"/>
            </a:endParaRPr>
          </a:p>
          <a:p>
            <a:r>
              <a:rPr lang="ru-RU" sz="2200" b="1" u="sng" dirty="0" smtClean="0">
                <a:latin typeface="Hybrid Medium" panose="02060403030505020204" pitchFamily="18" charset="-52"/>
              </a:rPr>
              <a:t>Прием: </a:t>
            </a:r>
            <a:endParaRPr lang="ru-RU" sz="2200" dirty="0">
              <a:latin typeface="Hybrid Medium" panose="02060403030505020204" pitchFamily="18" charset="-52"/>
            </a:endParaRPr>
          </a:p>
          <a:p>
            <a:r>
              <a:rPr lang="ru-RU" sz="2200" dirty="0" smtClean="0">
                <a:latin typeface="Hybrid Medium" panose="02060403030505020204" pitchFamily="18" charset="-52"/>
              </a:rPr>
              <a:t>На примере сказки «Колобок»: известна проблематика, при </a:t>
            </a:r>
            <a:r>
              <a:rPr lang="ru-RU" sz="2200" dirty="0">
                <a:latin typeface="Hybrid Medium" panose="02060403030505020204" pitchFamily="18" charset="-52"/>
              </a:rPr>
              <a:t>решении задачи спасения Колобка, изменим </a:t>
            </a:r>
            <a:r>
              <a:rPr lang="ru-RU" sz="2200" dirty="0" smtClean="0">
                <a:latin typeface="Hybrid Medium" panose="02060403030505020204" pitchFamily="18" charset="-52"/>
              </a:rPr>
              <a:t>один из операторов </a:t>
            </a:r>
            <a:r>
              <a:rPr lang="ru-RU" sz="2200" dirty="0">
                <a:latin typeface="Hybrid Medium" panose="02060403030505020204" pitchFamily="18" charset="-52"/>
              </a:rPr>
              <a:t>“размер”, увеличим Колобка так, чтобы лиса не смогла его </a:t>
            </a:r>
            <a:r>
              <a:rPr lang="ru-RU" sz="2200" dirty="0" smtClean="0">
                <a:latin typeface="Hybrid Medium" panose="02060403030505020204" pitchFamily="18" charset="-52"/>
              </a:rPr>
              <a:t>проглотить. Рассмотрим и обсудим с детьми возможные варианты концовки. </a:t>
            </a:r>
          </a:p>
          <a:p>
            <a:endParaRPr lang="ru-RU" sz="2200" dirty="0" smtClean="0">
              <a:latin typeface="Hybrid Medium" panose="0206040303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22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" y="194895"/>
            <a:ext cx="11766883" cy="6450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47628" y="194895"/>
            <a:ext cx="9710564" cy="64500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9102">
                  <a:srgbClr val="EFF5FB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06769" y="64175"/>
            <a:ext cx="107210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Hybrid Medium" panose="02060403030505020204" pitchFamily="18" charset="-52"/>
            </a:endParaRPr>
          </a:p>
          <a:p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  Метод морфологического анализа</a:t>
            </a:r>
            <a:endParaRPr lang="ru-RU" sz="4000" u="sng" dirty="0">
              <a:solidFill>
                <a:schemeClr val="accent1">
                  <a:lumMod val="75000"/>
                </a:schemeClr>
              </a:solidFill>
              <a:latin typeface="Hybrid Medium" panose="02060403030505020204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920" y="1371604"/>
            <a:ext cx="90634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Hybrid Medium" panose="02060403030505020204" pitchFamily="18" charset="-52"/>
              </a:rPr>
              <a:t>Цель:</a:t>
            </a:r>
            <a:r>
              <a:rPr lang="ru-RU" sz="2400" dirty="0" smtClean="0">
                <a:latin typeface="Hybrid Medium" panose="02060403030505020204" pitchFamily="18" charset="-52"/>
              </a:rPr>
              <a:t>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овладение приемами фантазирования, развитие логики и построения законченных речевых высказываний</a:t>
            </a:r>
          </a:p>
          <a:p>
            <a:r>
              <a:rPr lang="ru-RU" sz="2400" b="1" u="sng" dirty="0" smtClean="0">
                <a:latin typeface="Hybrid Medium" panose="02060403030505020204" pitchFamily="18" charset="-52"/>
              </a:rPr>
              <a:t>Сущность</a:t>
            </a:r>
            <a:r>
              <a:rPr lang="ru-RU" sz="2400" dirty="0" smtClean="0">
                <a:latin typeface="Hybrid Medium" panose="02060403030505020204" pitchFamily="18" charset="-52"/>
              </a:rPr>
              <a:t>: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Воспитатель называет или наглядно демонстрирует  составные части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объекта. Дети , пытаясь комбинировать различные варианты совмещения этих частей придумывают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новые объекты, дают им название и наделяют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их </a:t>
            </a:r>
            <a:r>
              <a:rPr lang="ru-RU" sz="2400" dirty="0" err="1" smtClean="0">
                <a:latin typeface="Hybrid Medium" panose="02060403030505020204" pitchFamily="18" charset="-52"/>
              </a:rPr>
              <a:t>соответсвующими</a:t>
            </a:r>
            <a:r>
              <a:rPr lang="ru-RU" sz="2400" dirty="0" smtClean="0">
                <a:latin typeface="Hybrid Medium" panose="02060403030505020204" pitchFamily="18" charset="-52"/>
              </a:rPr>
              <a:t> свойствами / характеристиками</a:t>
            </a:r>
          </a:p>
          <a:p>
            <a:r>
              <a:rPr lang="ru-RU" sz="2400" b="1" u="sng" dirty="0" smtClean="0">
                <a:latin typeface="Hybrid Medium" panose="02060403030505020204" pitchFamily="18" charset="-52"/>
              </a:rPr>
              <a:t>Прием: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использование т.н. кругов </a:t>
            </a:r>
            <a:r>
              <a:rPr lang="ru-RU" sz="2400" dirty="0" err="1" smtClean="0">
                <a:latin typeface="Hybrid Medium" panose="02060403030505020204" pitchFamily="18" charset="-52"/>
              </a:rPr>
              <a:t>Луллия</a:t>
            </a:r>
            <a:r>
              <a:rPr lang="ru-RU" sz="2400" dirty="0" smtClean="0">
                <a:latin typeface="Hybrid Medium" panose="02060403030505020204" pitchFamily="18" charset="-52"/>
              </a:rPr>
              <a:t>, наглядных морфологических таблиц, книг и </a:t>
            </a:r>
            <a:r>
              <a:rPr lang="ru-RU" sz="2400" dirty="0" err="1" smtClean="0">
                <a:latin typeface="Hybrid Medium" panose="02060403030505020204" pitchFamily="18" charset="-52"/>
              </a:rPr>
              <a:t>др.пособий</a:t>
            </a:r>
            <a:endParaRPr lang="ru-RU" sz="2400" dirty="0">
              <a:latin typeface="Hybrid Medium" panose="0206040303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23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5" y="140678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807285" y="274546"/>
            <a:ext cx="8713693" cy="2739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3708" y="140678"/>
            <a:ext cx="9772821" cy="2873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89648" y="1097280"/>
            <a:ext cx="918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589648" y="87322"/>
            <a:ext cx="8931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>
                <a:solidFill>
                  <a:schemeClr val="accent1">
                    <a:lumMod val="75000"/>
                  </a:schemeClr>
                </a:solidFill>
                <a:latin typeface="Hybrid Bold" panose="02070403030505020204" pitchFamily="18" charset="-52"/>
              </a:rPr>
              <a:t>«Кольца </a:t>
            </a:r>
            <a:r>
              <a:rPr lang="ru-RU" sz="2800" i="1" u="sng" dirty="0" err="1">
                <a:solidFill>
                  <a:schemeClr val="accent1">
                    <a:lumMod val="75000"/>
                  </a:schemeClr>
                </a:solidFill>
                <a:latin typeface="Hybrid Bold" panose="02070403030505020204" pitchFamily="18" charset="-52"/>
              </a:rPr>
              <a:t>Луллия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Hybrid Bold" panose="02070403030505020204" pitchFamily="18" charset="-52"/>
              </a:rPr>
              <a:t>»</a:t>
            </a:r>
          </a:p>
          <a:p>
            <a:r>
              <a:rPr lang="ru-RU" sz="1900" dirty="0" smtClean="0">
                <a:latin typeface="Hybrid Medium" panose="02060403030505020204" pitchFamily="18" charset="-52"/>
              </a:rPr>
              <a:t>так </a:t>
            </a:r>
            <a:r>
              <a:rPr lang="ru-RU" sz="1900" dirty="0">
                <a:latin typeface="Hybrid Medium" panose="02060403030505020204" pitchFamily="18" charset="-52"/>
              </a:rPr>
              <a:t>называемые </a:t>
            </a:r>
            <a:r>
              <a:rPr lang="ru-RU" sz="1900" i="1" dirty="0">
                <a:latin typeface="Hybrid Medium" panose="02060403030505020204" pitchFamily="18" charset="-52"/>
              </a:rPr>
              <a:t>«Круги </a:t>
            </a:r>
            <a:r>
              <a:rPr lang="ru-RU" sz="1900" i="1" dirty="0" err="1">
                <a:latin typeface="Hybrid Medium" panose="02060403030505020204" pitchFamily="18" charset="-52"/>
              </a:rPr>
              <a:t>Луллия</a:t>
            </a:r>
            <a:r>
              <a:rPr lang="ru-RU" sz="1900" i="1" dirty="0">
                <a:latin typeface="Hybrid Medium" panose="02060403030505020204" pitchFamily="18" charset="-52"/>
              </a:rPr>
              <a:t>»</a:t>
            </a:r>
            <a:r>
              <a:rPr lang="ru-RU" sz="1900" dirty="0">
                <a:latin typeface="Hybrid Medium" panose="02060403030505020204" pitchFamily="18" charset="-52"/>
              </a:rPr>
              <a:t> </a:t>
            </a:r>
            <a:r>
              <a:rPr lang="ru-RU" sz="1900" i="1" dirty="0">
                <a:latin typeface="Hybrid Medium" panose="02060403030505020204" pitchFamily="18" charset="-52"/>
              </a:rPr>
              <a:t>(кольца </a:t>
            </a:r>
            <a:r>
              <a:rPr lang="ru-RU" sz="1900" i="1" dirty="0" err="1">
                <a:latin typeface="Hybrid Medium" panose="02060403030505020204" pitchFamily="18" charset="-52"/>
              </a:rPr>
              <a:t>Луллия</a:t>
            </a:r>
            <a:r>
              <a:rPr lang="ru-RU" sz="1900" i="1" dirty="0">
                <a:latin typeface="Hybrid Medium" panose="02060403030505020204" pitchFamily="18" charset="-52"/>
              </a:rPr>
              <a:t>)</a:t>
            </a:r>
            <a:r>
              <a:rPr lang="ru-RU" sz="1900" dirty="0">
                <a:latin typeface="Hybrid Medium" panose="02060403030505020204" pitchFamily="18" charset="-52"/>
              </a:rPr>
              <a:t>. Данный метод используется в работе с дошкольниками и является очень эффективным.</a:t>
            </a:r>
          </a:p>
          <a:p>
            <a:r>
              <a:rPr lang="ru-RU" sz="1900" dirty="0">
                <a:latin typeface="Hybrid Medium" panose="02060403030505020204" pitchFamily="18" charset="-52"/>
              </a:rPr>
              <a:t>Основоположником этого метода был </a:t>
            </a:r>
            <a:r>
              <a:rPr lang="ru-RU" sz="1900" dirty="0" err="1">
                <a:latin typeface="Hybrid Medium" panose="02060403030505020204" pitchFamily="18" charset="-52"/>
              </a:rPr>
              <a:t>Раймунд</a:t>
            </a:r>
            <a:r>
              <a:rPr lang="ru-RU" sz="1900" dirty="0">
                <a:latin typeface="Hybrid Medium" panose="02060403030505020204" pitchFamily="18" charset="-52"/>
              </a:rPr>
              <a:t> </a:t>
            </a:r>
            <a:r>
              <a:rPr lang="ru-RU" sz="1900" dirty="0" err="1">
                <a:latin typeface="Hybrid Medium" panose="02060403030505020204" pitchFamily="18" charset="-52"/>
              </a:rPr>
              <a:t>Луллий</a:t>
            </a:r>
            <a:r>
              <a:rPr lang="ru-RU" sz="1900" dirty="0">
                <a:latin typeface="Hybrid Medium" panose="02060403030505020204" pitchFamily="18" charset="-52"/>
              </a:rPr>
              <a:t> </a:t>
            </a:r>
            <a:r>
              <a:rPr lang="ru-RU" sz="1900" i="1" dirty="0">
                <a:latin typeface="Hybrid Medium" panose="02060403030505020204" pitchFamily="18" charset="-52"/>
              </a:rPr>
              <a:t>(</a:t>
            </a:r>
            <a:r>
              <a:rPr lang="ru-RU" sz="1900" i="1" dirty="0" smtClean="0">
                <a:latin typeface="Hybrid Medium" panose="02060403030505020204" pitchFamily="18" charset="-52"/>
              </a:rPr>
              <a:t>1235-1315 гг</a:t>
            </a:r>
            <a:r>
              <a:rPr lang="ru-RU" sz="1900" i="1" dirty="0">
                <a:latin typeface="Hybrid Medium" panose="02060403030505020204" pitchFamily="18" charset="-52"/>
              </a:rPr>
              <a:t>.)</a:t>
            </a:r>
            <a:r>
              <a:rPr lang="ru-RU" sz="1900" dirty="0">
                <a:latin typeface="Hybrid Medium" panose="02060403030505020204" pitchFamily="18" charset="-52"/>
              </a:rPr>
              <a:t> — поэт, философ, миссионер;</a:t>
            </a:r>
          </a:p>
          <a:p>
            <a:r>
              <a:rPr lang="ru-RU" sz="1900" dirty="0">
                <a:latin typeface="Hybrid Medium" panose="02060403030505020204" pitchFamily="18" charset="-52"/>
              </a:rPr>
              <a:t>Эти круги очень несложно сделать самим. Из картона или плотной бумаги вырезаются несколько кругов разного диаметра, например, четыре. Все круги делятся на 6 секторов </a:t>
            </a:r>
            <a:r>
              <a:rPr lang="ru-RU" sz="1900" i="1" dirty="0">
                <a:latin typeface="Hybrid Medium" panose="02060403030505020204" pitchFamily="18" charset="-52"/>
              </a:rPr>
              <a:t>(количество секторов может меняться, но на всех кругах их количество должно быть одинаковым</a:t>
            </a:r>
            <a:endParaRPr lang="ru-RU" sz="1900" dirty="0">
              <a:latin typeface="Hybrid Medium" panose="02060403030505020204" pitchFamily="18" charset="-52"/>
            </a:endParaRPr>
          </a:p>
        </p:txBody>
      </p:sp>
      <p:pic>
        <p:nvPicPr>
          <p:cNvPr id="8" name="Рисунок 7" descr="Развитие творческого воображения и мышления в рамках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936" y="3003000"/>
            <a:ext cx="3545381" cy="34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" y="170832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83213" y="170832"/>
            <a:ext cx="9959926" cy="6553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03685" y="689812"/>
            <a:ext cx="107883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Метод использования и </a:t>
            </a:r>
          </a:p>
          <a:p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составления загадок</a:t>
            </a:r>
          </a:p>
          <a:p>
            <a:endParaRPr lang="ru-RU" dirty="0">
              <a:latin typeface="Hybrid Medium" panose="02060403030505020204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533" y="2067457"/>
            <a:ext cx="9743286" cy="417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Hybrid Medium" panose="02060403030505020204" pitchFamily="18" charset="-52"/>
              </a:rPr>
              <a:t>Цель: </a:t>
            </a:r>
            <a:r>
              <a:rPr lang="ru-RU" sz="2400" dirty="0" smtClean="0">
                <a:latin typeface="Hybrid Medium" panose="02060403030505020204" pitchFamily="18" charset="-52"/>
              </a:rPr>
              <a:t>овладение  приемами анализа, моделирования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ситуации, развитие различных форм речевой деятельности</a:t>
            </a:r>
          </a:p>
          <a:p>
            <a:r>
              <a:rPr lang="ru-RU" sz="2400" b="1" dirty="0" smtClean="0">
                <a:latin typeface="Hybrid Medium" panose="02060403030505020204" pitchFamily="18" charset="-52"/>
              </a:rPr>
              <a:t>Сущность: </a:t>
            </a:r>
            <a:r>
              <a:rPr lang="ru-RU" sz="2400" dirty="0" smtClean="0">
                <a:latin typeface="Hybrid Medium" panose="02060403030505020204" pitchFamily="18" charset="-52"/>
              </a:rPr>
              <a:t>построение речевых моделей, развитие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ассоциативного мышления, моделирование новой реальности</a:t>
            </a:r>
          </a:p>
          <a:p>
            <a:r>
              <a:rPr lang="ru-RU" sz="2400" b="1" u="sng" dirty="0" smtClean="0">
                <a:latin typeface="Hybrid Medium" panose="02060403030505020204" pitchFamily="18" charset="-52"/>
              </a:rPr>
              <a:t>Прием: </a:t>
            </a:r>
            <a:r>
              <a:rPr lang="ru-RU" sz="2400" dirty="0" smtClean="0">
                <a:latin typeface="Hybrid Medium" panose="02060403030505020204" pitchFamily="18" charset="-52"/>
              </a:rPr>
              <a:t>Путешествие в страну загадок.</a:t>
            </a:r>
          </a:p>
          <a:p>
            <a:r>
              <a:rPr lang="ru-RU" sz="2400" dirty="0">
                <a:latin typeface="Hybrid Medium" panose="02060403030505020204" pitchFamily="18" charset="-52"/>
              </a:rPr>
              <a:t> </a:t>
            </a:r>
            <a:r>
              <a:rPr lang="ru-RU" sz="2400" dirty="0" smtClean="0">
                <a:latin typeface="Hybrid Medium" panose="02060403030505020204" pitchFamily="18" charset="-52"/>
              </a:rPr>
              <a:t>               Что находится в этой стране?/ реки, горы, города/</a:t>
            </a:r>
          </a:p>
          <a:p>
            <a:r>
              <a:rPr lang="ru-RU" sz="2400" dirty="0">
                <a:latin typeface="Hybrid Medium" panose="02060403030505020204" pitchFamily="18" charset="-52"/>
              </a:rPr>
              <a:t> </a:t>
            </a:r>
            <a:r>
              <a:rPr lang="ru-RU" sz="2400" dirty="0" smtClean="0">
                <a:latin typeface="Hybrid Medium" panose="02060403030505020204" pitchFamily="18" charset="-52"/>
              </a:rPr>
              <a:t>               Что такое река/горы, на что они похожи?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/варианты ответов детей/</a:t>
            </a:r>
          </a:p>
          <a:p>
            <a:r>
              <a:rPr lang="ru-RU" sz="2400" dirty="0">
                <a:latin typeface="Hybrid Medium" panose="02060403030505020204" pitchFamily="18" charset="-52"/>
              </a:rPr>
              <a:t> </a:t>
            </a:r>
            <a:r>
              <a:rPr lang="ru-RU" sz="2400" dirty="0" smtClean="0">
                <a:latin typeface="Hybrid Medium" panose="02060403030505020204" pitchFamily="18" charset="-52"/>
              </a:rPr>
              <a:t>               Город пяти чувств /какие улицы в этом городе?/чувства/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                или  город Похожестей и Непохожестей и т.п.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8" y="202916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66275" y="202915"/>
            <a:ext cx="9857227" cy="63767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89649" y="713876"/>
            <a:ext cx="11051531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Метод ММЧ ( моделирование </a:t>
            </a:r>
          </a:p>
          <a:p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маленькими человечками)</a:t>
            </a:r>
          </a:p>
          <a:p>
            <a:r>
              <a:rPr lang="ru-RU" dirty="0">
                <a:latin typeface="Hybrid Medium" panose="02060403030505020204" pitchFamily="18" charset="-52"/>
              </a:rPr>
              <a:t> </a:t>
            </a:r>
            <a:r>
              <a:rPr lang="ru-RU" sz="2400" b="1" u="sng" dirty="0" smtClean="0">
                <a:latin typeface="Hybrid Medium" panose="02060403030505020204" pitchFamily="18" charset="-52"/>
              </a:rPr>
              <a:t>Цель:</a:t>
            </a:r>
            <a:r>
              <a:rPr lang="ru-RU" sz="2400" dirty="0" smtClean="0">
                <a:latin typeface="Hybrid Medium" panose="02060403030505020204" pitchFamily="18" charset="-52"/>
              </a:rPr>
              <a:t> расширение представлений о физическом состоянии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предметов. Моделирование объектов, веществ и процессов,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происходящих с веществами. Развивает познавательную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активность, фантазию и активизирует речевую активность.</a:t>
            </a:r>
          </a:p>
          <a:p>
            <a:r>
              <a:rPr lang="ru-RU" sz="2400" b="1" u="sng" dirty="0" smtClean="0">
                <a:latin typeface="Hybrid Medium" panose="02060403030505020204" pitchFamily="18" charset="-52"/>
              </a:rPr>
              <a:t>Сущность: </a:t>
            </a:r>
            <a:r>
              <a:rPr lang="ru-RU" sz="2400" dirty="0" smtClean="0">
                <a:latin typeface="Hybrid Medium" panose="02060403030505020204" pitchFamily="18" charset="-52"/>
              </a:rPr>
              <a:t>Все предметы состоят из множества маленьких </a:t>
            </a:r>
          </a:p>
          <a:p>
            <a:r>
              <a:rPr lang="ru-RU" sz="2400" dirty="0">
                <a:latin typeface="Hybrid Medium" panose="02060403030505020204" pitchFamily="18" charset="-52"/>
              </a:rPr>
              <a:t>Человечков. Физическое состояние </a:t>
            </a:r>
            <a:r>
              <a:rPr lang="ru-RU" sz="2400" dirty="0" smtClean="0">
                <a:latin typeface="Hybrid Medium" panose="02060403030505020204" pitchFamily="18" charset="-52"/>
              </a:rPr>
              <a:t>задуманного объекта</a:t>
            </a:r>
          </a:p>
          <a:p>
            <a:r>
              <a:rPr lang="ru-RU" sz="2400" dirty="0" err="1" smtClean="0">
                <a:latin typeface="Hybrid Medium" panose="02060403030505020204" pitchFamily="18" charset="-52"/>
              </a:rPr>
              <a:t>Засисит</a:t>
            </a:r>
            <a:r>
              <a:rPr lang="ru-RU" sz="2400" dirty="0" smtClean="0">
                <a:latin typeface="Hybrid Medium" panose="02060403030505020204" pitchFamily="18" charset="-52"/>
              </a:rPr>
              <a:t> от того как они себя ведут</a:t>
            </a:r>
          </a:p>
          <a:p>
            <a:r>
              <a:rPr lang="ru-RU" sz="2400" b="1" u="sng" dirty="0" smtClean="0">
                <a:latin typeface="Hybrid Medium" panose="02060403030505020204" pitchFamily="18" charset="-52"/>
              </a:rPr>
              <a:t>Например: </a:t>
            </a:r>
            <a:r>
              <a:rPr lang="ru-RU" sz="2400" dirty="0" smtClean="0">
                <a:latin typeface="Hybrid Medium" panose="02060403030505020204" pitchFamily="18" charset="-52"/>
              </a:rPr>
              <a:t>Камень/ твердый/- человечки крепко держатся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                        за руки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                        Вода/ жидкая, подвижная/ - человечки играют                                       Пар/ газообразное состояние/ - человечки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                        неусидчивы, прыгают, летают</a:t>
            </a:r>
            <a:endParaRPr lang="ru-RU" sz="2400" dirty="0">
              <a:latin typeface="Hybrid Medium" panose="0206040303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07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" y="251042"/>
            <a:ext cx="11630722" cy="6376737"/>
          </a:xfrm>
          <a:prstGeom prst="round2DiagRect">
            <a:avLst>
              <a:gd name="adj1" fmla="val 16667"/>
              <a:gd name="adj2" fmla="val 0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29641" y="265234"/>
            <a:ext cx="9679243" cy="6319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61514" y="619474"/>
            <a:ext cx="10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Метод составления лимериков</a:t>
            </a:r>
            <a:endParaRPr lang="ru-RU" sz="4000" b="1" u="sng" dirty="0">
              <a:solidFill>
                <a:schemeClr val="accent1">
                  <a:lumMod val="75000"/>
                </a:schemeClr>
              </a:solidFill>
              <a:latin typeface="Hybrid Medium" panose="02060403030505020204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570" y="1327360"/>
            <a:ext cx="8875748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Hybrid Medium" panose="02060403030505020204" pitchFamily="18" charset="-52"/>
              </a:rPr>
              <a:t>Лимерик</a:t>
            </a:r>
            <a:r>
              <a:rPr lang="ru-RU" sz="2000" dirty="0" smtClean="0">
                <a:latin typeface="Hybrid Medium" panose="02060403030505020204" pitchFamily="18" charset="-52"/>
              </a:rPr>
              <a:t> – короткое стихотворение, состоящее, как правило,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из пяти строк, написанное в жанре нонсенса (нелепицы).Такие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рифмованные тексты начали сочинять в Ирландском городе Лимерик. </a:t>
            </a:r>
          </a:p>
          <a:p>
            <a:r>
              <a:rPr lang="ru-RU" sz="2000" b="1" u="sng" dirty="0" smtClean="0">
                <a:latin typeface="Hybrid Medium" panose="02060403030505020204" pitchFamily="18" charset="-52"/>
              </a:rPr>
              <a:t>Цель</a:t>
            </a:r>
            <a:r>
              <a:rPr lang="ru-RU" sz="2000" dirty="0" smtClean="0">
                <a:latin typeface="Hybrid Medium" panose="02060403030505020204" pitchFamily="18" charset="-52"/>
              </a:rPr>
              <a:t>: познакомить детей с моделью лимерика и упражнять их в создании рифмованных текстов. Развитие образного мышления.</a:t>
            </a:r>
            <a:endParaRPr lang="ru-RU" sz="2000" b="1" u="sng" dirty="0" smtClean="0">
              <a:latin typeface="Hybrid Medium" panose="02060403030505020204" pitchFamily="18" charset="-52"/>
            </a:endParaRPr>
          </a:p>
          <a:p>
            <a:r>
              <a:rPr lang="ru-RU" sz="2000" b="1" u="sng" dirty="0" smtClean="0">
                <a:latin typeface="Hybrid Medium" panose="02060403030505020204" pitchFamily="18" charset="-52"/>
              </a:rPr>
              <a:t>Характеристики текста лимерика: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Hybrid Medium" panose="02060403030505020204" pitchFamily="18" charset="-52"/>
              </a:rPr>
              <a:t>стихотворение, как правило, состоит из 5 строк: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Hybrid Medium" panose="02060403030505020204" pitchFamily="18" charset="-52"/>
              </a:rPr>
              <a:t>первое две строки рифмуются между собой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Hybrid Medium" panose="02060403030505020204" pitchFamily="18" charset="-52"/>
              </a:rPr>
              <a:t>Следующие 3 и 4 строки тоже рифмуются между собой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Hybrid Medium" panose="02060403030505020204" pitchFamily="18" charset="-52"/>
              </a:rPr>
              <a:t>пятая строка содержит вывод и не рифмуется</a:t>
            </a:r>
            <a:endParaRPr lang="ru-RU" sz="2000" b="1" u="sng" dirty="0" smtClean="0">
              <a:latin typeface="Hybrid Medium" panose="02060403030505020204" pitchFamily="18" charset="-52"/>
            </a:endParaRPr>
          </a:p>
          <a:p>
            <a:r>
              <a:rPr lang="ru-RU" sz="2000" b="1" u="sng" dirty="0" smtClean="0">
                <a:latin typeface="Hybrid Medium" panose="02060403030505020204" pitchFamily="18" charset="-52"/>
              </a:rPr>
              <a:t>Суть: </a:t>
            </a:r>
            <a:r>
              <a:rPr lang="ru-RU" sz="2000" dirty="0" smtClean="0">
                <a:latin typeface="Hybrid Medium" panose="02060403030505020204" pitchFamily="18" charset="-52"/>
              </a:rPr>
              <a:t>воспитатель предлагает сочинить смешные стихи по схеме: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Hybrid Medium" panose="02060403030505020204" pitchFamily="18" charset="-52"/>
              </a:rPr>
              <a:t>Жил-был объект                            Пример: Жила была кошка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Hybrid Medium" panose="02060403030505020204" pitchFamily="18" charset="-52"/>
              </a:rPr>
              <a:t>Какой                                                                  По имени </a:t>
            </a:r>
            <a:r>
              <a:rPr lang="ru-RU" sz="2000" dirty="0" err="1" smtClean="0">
                <a:latin typeface="Hybrid Medium" panose="02060403030505020204" pitchFamily="18" charset="-52"/>
              </a:rPr>
              <a:t>Мурлошка</a:t>
            </a:r>
            <a:endParaRPr lang="ru-RU" sz="2000" dirty="0" smtClean="0">
              <a:latin typeface="Hybrid Medium" panose="02060403030505020204" pitchFamily="18" charset="-52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Hybrid Medium" panose="02060403030505020204" pitchFamily="18" charset="-52"/>
              </a:rPr>
              <a:t>Что делал?                                                         Она играла в мячик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Hybrid Medium" panose="02060403030505020204" pitchFamily="18" charset="-52"/>
              </a:rPr>
              <a:t>С кем общался ?                                              И не любила собачек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Hybrid Medium" panose="02060403030505020204" pitchFamily="18" charset="-52"/>
              </a:rPr>
              <a:t>Вывод.                                                                Такая была кошка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287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7" y="274546"/>
            <a:ext cx="11519580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143708" y="140678"/>
            <a:ext cx="9772821" cy="671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48970" y="689812"/>
            <a:ext cx="866321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Hybrid Medium" panose="02060403030505020204" pitchFamily="18" charset="-52"/>
              </a:rPr>
              <a:t>  </a:t>
            </a:r>
            <a:r>
              <a:rPr lang="ru-RU" sz="44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Метод противоречий</a:t>
            </a:r>
            <a:endParaRPr lang="ru-RU" sz="4400" b="1" u="sng" dirty="0">
              <a:solidFill>
                <a:schemeClr val="accent1">
                  <a:lumMod val="75000"/>
                </a:schemeClr>
              </a:solidFill>
              <a:latin typeface="Hybrid Medium" panose="02060403030505020204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9648" y="1097280"/>
            <a:ext cx="91862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u="sng" dirty="0" smtClean="0">
              <a:latin typeface="Hybrid Medium" panose="02060403030505020204" pitchFamily="18" charset="-52"/>
            </a:endParaRPr>
          </a:p>
          <a:p>
            <a:endParaRPr lang="ru-RU" sz="2400" b="1" u="sng" dirty="0" smtClean="0">
              <a:latin typeface="Hybrid Medium" panose="02060403030505020204" pitchFamily="18" charset="-52"/>
            </a:endParaRPr>
          </a:p>
          <a:p>
            <a:r>
              <a:rPr lang="ru-RU" sz="2400" b="1" u="sng" dirty="0" smtClean="0">
                <a:latin typeface="Hybrid Medium" panose="02060403030505020204" pitchFamily="18" charset="-52"/>
              </a:rPr>
              <a:t>Цель: </a:t>
            </a:r>
            <a:r>
              <a:rPr lang="ru-RU" sz="2400" dirty="0" smtClean="0">
                <a:latin typeface="Hybrid Medium" panose="02060403030505020204" pitchFamily="18" charset="-52"/>
              </a:rPr>
              <a:t>Активизация интереса, систематизация знаний, формирование понятий относительно слова</a:t>
            </a:r>
          </a:p>
          <a:p>
            <a:r>
              <a:rPr lang="ru-RU" sz="2400" b="1" u="sng" dirty="0" smtClean="0">
                <a:latin typeface="Hybrid Medium" panose="02060403030505020204" pitchFamily="18" charset="-52"/>
              </a:rPr>
              <a:t>Сущность: </a:t>
            </a:r>
            <a:r>
              <a:rPr lang="ru-RU" sz="2400" dirty="0" smtClean="0">
                <a:latin typeface="Hybrid Medium" panose="02060403030505020204" pitchFamily="18" charset="-52"/>
              </a:rPr>
              <a:t>Восприятие одного и того же предмета/ явления или свойства предмета в качестве противоположных оценок</a:t>
            </a:r>
          </a:p>
          <a:p>
            <a:r>
              <a:rPr lang="ru-RU" sz="2400" b="1" u="sng" dirty="0" smtClean="0">
                <a:latin typeface="Hybrid Medium" panose="02060403030505020204" pitchFamily="18" charset="-52"/>
              </a:rPr>
              <a:t>Прием:</a:t>
            </a:r>
            <a:r>
              <a:rPr lang="ru-RU" sz="2400" dirty="0" smtClean="0">
                <a:latin typeface="Hybrid Medium" panose="02060403030505020204" pitchFamily="18" charset="-52"/>
              </a:rPr>
              <a:t> 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          1. Игра в противоречия:</a:t>
            </a:r>
          </a:p>
          <a:p>
            <a:r>
              <a:rPr lang="ru-RU" sz="2400" dirty="0" smtClean="0">
                <a:latin typeface="Hybrid Medium" panose="02060403030505020204" pitchFamily="18" charset="-52"/>
              </a:rPr>
              <a:t>          Черный-белый, горячий-холодный, тонкий- толстый        или / для детей более старшего возраста/</a:t>
            </a:r>
            <a:endParaRPr lang="ru-RU" sz="2400" dirty="0">
              <a:latin typeface="Hybrid Medium" panose="02060403030505020204" pitchFamily="18" charset="-52"/>
            </a:endParaRPr>
          </a:p>
          <a:p>
            <a:r>
              <a:rPr lang="ru-RU" sz="2400" dirty="0" smtClean="0">
                <a:latin typeface="Hybrid Medium" panose="02060403030505020204" pitchFamily="18" charset="-52"/>
              </a:rPr>
              <a:t>          2. Возьмем </a:t>
            </a:r>
            <a:r>
              <a:rPr lang="ru-RU" sz="2400" dirty="0">
                <a:latin typeface="Hybrid Medium" panose="02060403030505020204" pitchFamily="18" charset="-52"/>
              </a:rPr>
              <a:t>слово ДОЖДЬ - хорошо это или плохо? И почему?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7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" y="194895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39979" y="1780673"/>
            <a:ext cx="5505481" cy="2032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83306" y="713874"/>
            <a:ext cx="6104020" cy="28394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700" b="1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Технология ТРИЗ</a:t>
            </a:r>
            <a:r>
              <a:rPr lang="ru-RU" sz="7700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/>
            </a:r>
            <a:br>
              <a:rPr lang="ru-RU" sz="7700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</a:br>
            <a:endParaRPr lang="en-US" sz="7700" b="1" dirty="0" smtClean="0">
              <a:solidFill>
                <a:schemeClr val="accent1">
                  <a:lumMod val="75000"/>
                </a:schemeClr>
              </a:solidFill>
              <a:latin typeface="Hybrid Medium" panose="02060403030505020204" pitchFamily="18" charset="-52"/>
            </a:endParaRPr>
          </a:p>
          <a:p>
            <a:pPr algn="l"/>
            <a:r>
              <a:rPr lang="ru-RU" sz="4200" b="1" dirty="0" smtClean="0">
                <a:solidFill>
                  <a:srgbClr val="FF0000"/>
                </a:solidFill>
                <a:latin typeface="Hybrid Medium" panose="02060403030505020204" pitchFamily="18" charset="-52"/>
              </a:rPr>
              <a:t>    </a:t>
            </a:r>
            <a:r>
              <a:rPr lang="ru-RU" sz="4600" b="1" dirty="0" smtClean="0">
                <a:solidFill>
                  <a:srgbClr val="FF0000"/>
                </a:solidFill>
                <a:latin typeface="Hybrid Medium" panose="02060403030505020204" pitchFamily="18" charset="-52"/>
              </a:rPr>
              <a:t>Т </a:t>
            </a:r>
            <a:r>
              <a:rPr lang="ru-RU" sz="4600" b="1" dirty="0" smtClean="0">
                <a:latin typeface="Hybrid Medium" panose="02060403030505020204" pitchFamily="18" charset="-52"/>
              </a:rPr>
              <a:t>- теория</a:t>
            </a:r>
            <a:br>
              <a:rPr lang="ru-RU" sz="4600" b="1" dirty="0" smtClean="0">
                <a:latin typeface="Hybrid Medium" panose="02060403030505020204" pitchFamily="18" charset="-52"/>
              </a:rPr>
            </a:br>
            <a:r>
              <a:rPr lang="ru-RU" sz="4600" b="1" dirty="0" smtClean="0">
                <a:latin typeface="Hybrid Medium" panose="02060403030505020204" pitchFamily="18" charset="-52"/>
              </a:rPr>
              <a:t>    </a:t>
            </a:r>
            <a:r>
              <a:rPr lang="ru-RU" sz="4600" b="1" dirty="0" smtClean="0">
                <a:solidFill>
                  <a:srgbClr val="FF0000"/>
                </a:solidFill>
                <a:latin typeface="Hybrid Medium" panose="02060403030505020204" pitchFamily="18" charset="-52"/>
              </a:rPr>
              <a:t>Р</a:t>
            </a:r>
            <a:r>
              <a:rPr lang="ru-RU" sz="4600" b="1" dirty="0" smtClean="0">
                <a:latin typeface="Hybrid Medium" panose="02060403030505020204" pitchFamily="18" charset="-52"/>
              </a:rPr>
              <a:t> - решения</a:t>
            </a:r>
            <a:br>
              <a:rPr lang="ru-RU" sz="4600" b="1" dirty="0" smtClean="0">
                <a:latin typeface="Hybrid Medium" panose="02060403030505020204" pitchFamily="18" charset="-52"/>
              </a:rPr>
            </a:br>
            <a:r>
              <a:rPr lang="ru-RU" sz="4600" b="1" dirty="0" smtClean="0">
                <a:latin typeface="Hybrid Medium" panose="02060403030505020204" pitchFamily="18" charset="-52"/>
              </a:rPr>
              <a:t>    </a:t>
            </a:r>
            <a:r>
              <a:rPr lang="ru-RU" sz="4600" b="1" dirty="0" smtClean="0">
                <a:solidFill>
                  <a:srgbClr val="FF0000"/>
                </a:solidFill>
                <a:latin typeface="Hybrid Medium" panose="02060403030505020204" pitchFamily="18" charset="-52"/>
              </a:rPr>
              <a:t>И </a:t>
            </a:r>
            <a:r>
              <a:rPr lang="ru-RU" sz="4600" b="1" dirty="0" smtClean="0">
                <a:latin typeface="Hybrid Medium" panose="02060403030505020204" pitchFamily="18" charset="-52"/>
              </a:rPr>
              <a:t>- изобретательских</a:t>
            </a:r>
            <a:br>
              <a:rPr lang="ru-RU" sz="4600" b="1" dirty="0" smtClean="0">
                <a:latin typeface="Hybrid Medium" panose="02060403030505020204" pitchFamily="18" charset="-52"/>
              </a:rPr>
            </a:br>
            <a:r>
              <a:rPr lang="ru-RU" sz="4600" b="1" dirty="0" smtClean="0">
                <a:latin typeface="Hybrid Medium" panose="02060403030505020204" pitchFamily="18" charset="-52"/>
              </a:rPr>
              <a:t>    </a:t>
            </a:r>
            <a:r>
              <a:rPr lang="ru-RU" sz="4600" b="1" dirty="0" smtClean="0">
                <a:solidFill>
                  <a:srgbClr val="FF0000"/>
                </a:solidFill>
                <a:latin typeface="Hybrid Medium" panose="02060403030505020204" pitchFamily="18" charset="-52"/>
              </a:rPr>
              <a:t>З</a:t>
            </a:r>
            <a:r>
              <a:rPr lang="ru-RU" sz="4600" b="1" dirty="0" smtClean="0">
                <a:latin typeface="Hybrid Medium" panose="02060403030505020204" pitchFamily="18" charset="-52"/>
              </a:rPr>
              <a:t> - задач</a:t>
            </a:r>
            <a:endParaRPr lang="ru-RU" sz="4600" b="1" dirty="0">
              <a:latin typeface="Hybrid Medium" panose="0206040303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4453" y="4362024"/>
            <a:ext cx="3678928" cy="1531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Hybrid Medium" panose="02060403030505020204" pitchFamily="18" charset="-52"/>
              </a:rPr>
              <a:t>Системность мышления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300438" y="3357457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9874" y="4362024"/>
            <a:ext cx="3678928" cy="1531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brid Medium" panose="02060403030505020204" pitchFamily="18" charset="-52"/>
              </a:rPr>
              <a:t>Развитие творческого потенциала</a:t>
            </a:r>
            <a:endParaRPr lang="ru-RU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ybrid Medium" panose="02060403030505020204" pitchFamily="18" charset="-52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553480" y="3357457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" y="194895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495740" y="167182"/>
            <a:ext cx="9214339" cy="63767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84947" y="647117"/>
            <a:ext cx="918046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ТРИЗ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 формирует:</a:t>
            </a:r>
            <a:endParaRPr lang="ru-RU" sz="2800" b="1" dirty="0" smtClean="0">
              <a:latin typeface="Hybrid Medium" panose="02060403030505020204" pitchFamily="18" charset="-52"/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Hybrid Medium" panose="02060403030505020204" pitchFamily="18" charset="-52"/>
              </a:rPr>
              <a:t>Стиль мышления, направленный на 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Hybrid Medium" panose="02060403030505020204" pitchFamily="18" charset="-52"/>
              </a:rPr>
              <a:t>самостоятельную генерацию знаний;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Hybrid Medium" panose="02060403030505020204" pitchFamily="18" charset="-52"/>
              </a:rPr>
              <a:t>умение видеть, ставить и решать проблемные</a:t>
            </a:r>
          </a:p>
          <a:p>
            <a:r>
              <a:rPr lang="ru-RU" sz="2800" b="1" dirty="0" smtClean="0">
                <a:latin typeface="Hybrid Medium" panose="02060403030505020204" pitchFamily="18" charset="-52"/>
              </a:rPr>
              <a:t> задачи в своей области;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Hybrid Medium" panose="02060403030505020204" pitchFamily="18" charset="-52"/>
              </a:rPr>
              <a:t> </a:t>
            </a:r>
            <a:r>
              <a:rPr lang="ru-RU" sz="2800" b="1" dirty="0">
                <a:latin typeface="Hybrid Medium" panose="02060403030505020204" pitchFamily="18" charset="-52"/>
              </a:rPr>
              <a:t>у</a:t>
            </a:r>
            <a:r>
              <a:rPr lang="ru-RU" sz="2800" b="1" dirty="0" smtClean="0">
                <a:latin typeface="Hybrid Medium" panose="02060403030505020204" pitchFamily="18" charset="-52"/>
              </a:rPr>
              <a:t>мение выделять закономерности;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Hybrid Medium" panose="02060403030505020204" pitchFamily="18" charset="-52"/>
              </a:rPr>
              <a:t>мировоззренческие установки восприятия </a:t>
            </a:r>
          </a:p>
          <a:p>
            <a:r>
              <a:rPr lang="ru-RU" sz="2800" b="1" dirty="0" smtClean="0">
                <a:latin typeface="Hybrid Medium" panose="02060403030505020204" pitchFamily="18" charset="-52"/>
              </a:rPr>
              <a:t>жизни как динамического пространства </a:t>
            </a:r>
          </a:p>
          <a:p>
            <a:r>
              <a:rPr lang="ru-RU" sz="2800" b="1" dirty="0" smtClean="0">
                <a:latin typeface="Hybrid Medium" panose="02060403030505020204" pitchFamily="18" charset="-52"/>
              </a:rPr>
              <a:t>открытых задач;</a:t>
            </a:r>
          </a:p>
          <a:p>
            <a:r>
              <a:rPr lang="ru-RU" sz="2800" b="1" dirty="0" smtClean="0">
                <a:latin typeface="Hybrid Medium" panose="02060403030505020204" pitchFamily="18" charset="-52"/>
              </a:rPr>
              <a:t>    Таким образом, данная технология полностью отвечает задачам, поставленным ФГОС.</a:t>
            </a:r>
            <a:endParaRPr lang="ru-RU" sz="2800" b="1" dirty="0">
              <a:latin typeface="Hybrid Medium" panose="0206040303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62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6" y="255848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08854" y="154745"/>
            <a:ext cx="8975188" cy="6477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8855" y="0"/>
            <a:ext cx="8975188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200" b="1" dirty="0" smtClean="0">
              <a:solidFill>
                <a:schemeClr val="accent1">
                  <a:lumMod val="75000"/>
                </a:schemeClr>
              </a:solidFill>
              <a:latin typeface="Hybrid Medium" panose="02060403030505020204" pitchFamily="18" charset="-52"/>
            </a:endParaRPr>
          </a:p>
          <a:p>
            <a:pPr algn="ctr"/>
            <a:r>
              <a:rPr lang="ru-RU" sz="4200" b="1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Проблемы речевого развития детей дошкольного возраста</a:t>
            </a:r>
            <a:endParaRPr lang="ru-RU" sz="2300" dirty="0" smtClean="0">
              <a:latin typeface="Hybrid Medium" panose="02060403030505020204" pitchFamily="18" charset="-52"/>
            </a:endParaRPr>
          </a:p>
          <a:p>
            <a:r>
              <a:rPr lang="ru-RU" sz="2300" dirty="0" smtClean="0">
                <a:latin typeface="Hybrid Medium" panose="02060403030505020204" pitchFamily="18" charset="-52"/>
              </a:rPr>
              <a:t>-   </a:t>
            </a:r>
            <a:r>
              <a:rPr lang="ru-RU" sz="2300" b="1" dirty="0" smtClean="0">
                <a:latin typeface="Hybrid Medium" panose="02060403030505020204" pitchFamily="18" charset="-52"/>
              </a:rPr>
              <a:t>Бедность речи. Недостаточный словарный запас.</a:t>
            </a:r>
          </a:p>
          <a:p>
            <a:r>
              <a:rPr lang="ru-RU" sz="2300" b="1" dirty="0" smtClean="0">
                <a:latin typeface="Hybrid Medium" panose="02060403030505020204" pitchFamily="18" charset="-52"/>
              </a:rPr>
              <a:t>-  Односложная, состоящая из простых предложений речь.</a:t>
            </a:r>
          </a:p>
          <a:p>
            <a:r>
              <a:rPr lang="ru-RU" sz="2300" b="1" dirty="0" smtClean="0">
                <a:latin typeface="Hybrid Medium" panose="02060403030505020204" pitchFamily="18" charset="-52"/>
              </a:rPr>
              <a:t>-  Грамматически неоформленная речь. Неспособность</a:t>
            </a:r>
            <a:r>
              <a:rPr lang="ru-RU" sz="2300" b="1" dirty="0">
                <a:latin typeface="Hybrid Medium" panose="02060403030505020204" pitchFamily="18" charset="-52"/>
              </a:rPr>
              <a:t> </a:t>
            </a:r>
            <a:r>
              <a:rPr lang="ru-RU" sz="2300" b="1" dirty="0" smtClean="0">
                <a:latin typeface="Hybrid Medium" panose="02060403030505020204" pitchFamily="18" charset="-52"/>
              </a:rPr>
              <a:t>грамотно построить распространенное предложение.</a:t>
            </a:r>
          </a:p>
          <a:p>
            <a:r>
              <a:rPr lang="ru-RU" sz="2300" b="1" dirty="0" smtClean="0">
                <a:latin typeface="Hybrid Medium" panose="02060403030505020204" pitchFamily="18" charset="-52"/>
              </a:rPr>
              <a:t>-  Употребление нелитературных слов и выражений.</a:t>
            </a:r>
          </a:p>
          <a:p>
            <a:pPr marL="342900" indent="-342900">
              <a:buFontTx/>
              <a:buChar char="-"/>
            </a:pPr>
            <a:r>
              <a:rPr lang="ru-RU" sz="2300" b="1" dirty="0" smtClean="0">
                <a:latin typeface="Hybrid Medium" panose="02060403030505020204" pitchFamily="18" charset="-52"/>
              </a:rPr>
              <a:t>Бедная диалогическая речь: неспособность доступно сформулировать вопрос, построить краткий или развернутый ответ.</a:t>
            </a:r>
          </a:p>
          <a:p>
            <a:pPr marL="342900" indent="-342900">
              <a:buFontTx/>
              <a:buChar char="-"/>
            </a:pPr>
            <a:r>
              <a:rPr lang="ru-RU" sz="2300" b="1" dirty="0" smtClean="0">
                <a:latin typeface="Hybrid Medium" panose="02060403030505020204" pitchFamily="18" charset="-52"/>
              </a:rPr>
              <a:t>Трудности в развитии монологической речи: </a:t>
            </a:r>
          </a:p>
          <a:p>
            <a:r>
              <a:rPr lang="ru-RU" sz="2300" b="1" dirty="0" smtClean="0">
                <a:latin typeface="Hybrid Medium" panose="02060403030505020204" pitchFamily="18" charset="-52"/>
              </a:rPr>
              <a:t>составление описательных, повествовательных рассказов </a:t>
            </a:r>
          </a:p>
          <a:p>
            <a:r>
              <a:rPr lang="ru-RU" sz="2300" b="1" dirty="0" smtClean="0">
                <a:latin typeface="Hybrid Medium" panose="02060403030505020204" pitchFamily="18" charset="-52"/>
              </a:rPr>
              <a:t>по картине на предложенную тему, пересказ текста.</a:t>
            </a:r>
          </a:p>
          <a:p>
            <a:r>
              <a:rPr lang="ru-RU" sz="2300" b="1" dirty="0" smtClean="0">
                <a:latin typeface="Hybrid Medium" panose="02060403030505020204" pitchFamily="18" charset="-52"/>
              </a:rPr>
              <a:t>- Проблемы звукопроизношения</a:t>
            </a:r>
          </a:p>
          <a:p>
            <a:r>
              <a:rPr lang="ru-RU" sz="2300" b="1" dirty="0" smtClean="0">
                <a:latin typeface="Hybrid Medium" panose="02060403030505020204" pitchFamily="18" charset="-52"/>
              </a:rPr>
              <a:t>- Отсутствие навыков выразительной речи.</a:t>
            </a:r>
            <a:endParaRPr lang="ru-RU" sz="2300" b="1" dirty="0">
              <a:latin typeface="Hybrid Medium" panose="0206040303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91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" y="194895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766944754"/>
              </p:ext>
            </p:extLst>
          </p:nvPr>
        </p:nvGraphicFramePr>
        <p:xfrm>
          <a:off x="1989220" y="1654186"/>
          <a:ext cx="7323221" cy="376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142985" y="1146354"/>
            <a:ext cx="8133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НАПРАВЛЕНИЯ РЕЧЕВОГО РАЗВИТИЯ ДОШКОЛЬНИКОВ</a:t>
            </a:r>
            <a:endParaRPr lang="ru-RU" sz="3000" u="sng" dirty="0">
              <a:solidFill>
                <a:schemeClr val="accent1">
                  <a:lumMod val="75000"/>
                </a:schemeClr>
              </a:solidFill>
              <a:latin typeface="Hybrid Medium" panose="0206040303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" y="194895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33441" y="194895"/>
            <a:ext cx="7754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Hybrid Medium" panose="02060403030505020204" pitchFamily="18" charset="-52"/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РАЗВИТИЕ РЕЧИ ДОШКОЛЬНИКОВ 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МЕТОДАМИ ТРИЗ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Hybrid Medium" panose="02060403030505020204" pitchFamily="18" charset="-52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0193508"/>
              </p:ext>
            </p:extLst>
          </p:nvPr>
        </p:nvGraphicFramePr>
        <p:xfrm>
          <a:off x="1835968" y="1702340"/>
          <a:ext cx="7755503" cy="424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21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" y="194895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29641" y="194895"/>
            <a:ext cx="9580099" cy="63767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03717" y="689812"/>
            <a:ext cx="105882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Методы технологии ТРИЗ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>
                <a:latin typeface="Hybrid Medium" panose="02060403030505020204" pitchFamily="18" charset="-52"/>
              </a:rPr>
              <a:t> Метод мозгового штурма;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>
                <a:latin typeface="Hybrid Medium" panose="02060403030505020204" pitchFamily="18" charset="-52"/>
              </a:rPr>
              <a:t> Метод </a:t>
            </a:r>
            <a:r>
              <a:rPr lang="ru-RU" sz="3600" b="1" dirty="0" err="1" smtClean="0">
                <a:latin typeface="Hybrid Medium" panose="02060403030505020204" pitchFamily="18" charset="-52"/>
              </a:rPr>
              <a:t>синектики</a:t>
            </a:r>
            <a:r>
              <a:rPr lang="ru-RU" sz="3600" b="1" dirty="0" smtClean="0">
                <a:latin typeface="Hybrid Medium" panose="02060403030505020204" pitchFamily="18" charset="-52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>
                <a:latin typeface="Hybrid Medium" panose="02060403030505020204" pitchFamily="18" charset="-52"/>
              </a:rPr>
              <a:t> Метод «Системный оператор»;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>
                <a:latin typeface="Hybrid Medium" panose="02060403030505020204" pitchFamily="18" charset="-52"/>
              </a:rPr>
              <a:t> Метод морфологического анализа;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>
                <a:latin typeface="Hybrid Medium" panose="02060403030505020204" pitchFamily="18" charset="-52"/>
              </a:rPr>
              <a:t> Метод составления загадок;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>
                <a:latin typeface="Hybrid Medium" panose="02060403030505020204" pitchFamily="18" charset="-52"/>
              </a:rPr>
              <a:t> Метод ММЧ ( моделирование </a:t>
            </a:r>
          </a:p>
          <a:p>
            <a:pPr marL="285750" indent="-285750">
              <a:buFontTx/>
              <a:buChar char="-"/>
            </a:pPr>
            <a:r>
              <a:rPr lang="ru-RU" sz="3600" b="1" dirty="0" smtClean="0">
                <a:latin typeface="Hybrid Medium" panose="02060403030505020204" pitchFamily="18" charset="-52"/>
              </a:rPr>
              <a:t>маленькими человечками);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latin typeface="Hybrid Medium" panose="02060403030505020204" pitchFamily="18" charset="-52"/>
              </a:rPr>
              <a:t>Составление лимериков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latin typeface="Hybrid Medium" panose="02060403030505020204" pitchFamily="18" charset="-52"/>
              </a:rPr>
              <a:t>Метод противоречий</a:t>
            </a:r>
            <a:endParaRPr lang="ru-RU" sz="3600" b="1" dirty="0">
              <a:latin typeface="Hybrid Medium" panose="0206040303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190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7" y="194895"/>
            <a:ext cx="11766883" cy="637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09823" y="211015"/>
            <a:ext cx="9748910" cy="6414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64566" y="416480"/>
            <a:ext cx="1060056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Метод мозгового штурма</a:t>
            </a:r>
            <a:endParaRPr lang="ru-RU" sz="2000" b="1" u="sng" dirty="0" smtClean="0">
              <a:latin typeface="Hybrid Medium" panose="02060403030505020204" pitchFamily="18" charset="-52"/>
            </a:endParaRPr>
          </a:p>
          <a:p>
            <a:r>
              <a:rPr lang="ru-RU" sz="2000" b="1" u="sng" dirty="0" smtClean="0">
                <a:latin typeface="Hybrid Medium" panose="02060403030505020204" pitchFamily="18" charset="-52"/>
              </a:rPr>
              <a:t>Цель</a:t>
            </a:r>
            <a:r>
              <a:rPr lang="ru-RU" sz="2000" dirty="0" smtClean="0">
                <a:latin typeface="Hybrid Medium" panose="02060403030505020204" pitchFamily="18" charset="-52"/>
              </a:rPr>
              <a:t> –  ускорить быстроту мыслительных процессов ребенка, помочь 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преодолеть застенчивость  при высказываниях, научить ребенка правильно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ставить </a:t>
            </a:r>
            <a:r>
              <a:rPr lang="ru-RU" sz="2000" dirty="0" err="1" smtClean="0">
                <a:latin typeface="Hybrid Medium" panose="02060403030505020204" pitchFamily="18" charset="-52"/>
              </a:rPr>
              <a:t>вопросы,выстраивать</a:t>
            </a:r>
            <a:r>
              <a:rPr lang="ru-RU" sz="2000" dirty="0" smtClean="0">
                <a:latin typeface="Hybrid Medium" panose="02060403030505020204" pitchFamily="18" charset="-52"/>
              </a:rPr>
              <a:t> логические цепочки</a:t>
            </a:r>
          </a:p>
          <a:p>
            <a:r>
              <a:rPr lang="ru-RU" sz="2000" b="1" u="sng" dirty="0" smtClean="0">
                <a:latin typeface="Hybrid Medium" panose="02060403030505020204" pitchFamily="18" charset="-52"/>
              </a:rPr>
              <a:t>Сущность</a:t>
            </a:r>
            <a:r>
              <a:rPr lang="ru-RU" sz="2000" dirty="0" smtClean="0">
                <a:latin typeface="Hybrid Medium" panose="02060403030505020204" pitchFamily="18" charset="-52"/>
              </a:rPr>
              <a:t> – хоровые ответы детей, на заданную воспитателем тему/вопрос</a:t>
            </a:r>
          </a:p>
          <a:p>
            <a:r>
              <a:rPr lang="ru-RU" sz="2000" b="1" u="sng" dirty="0" smtClean="0">
                <a:latin typeface="Hybrid Medium" panose="02060403030505020204" pitchFamily="18" charset="-52"/>
              </a:rPr>
              <a:t>Условие</a:t>
            </a:r>
            <a:r>
              <a:rPr lang="ru-RU" sz="2000" dirty="0" smtClean="0">
                <a:latin typeface="Hybrid Medium" panose="02060403030505020204" pitchFamily="18" charset="-52"/>
              </a:rPr>
              <a:t>- нельзя фиксировать авторство, создавать конкурентную 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атмосферу. Совместное, коллективное творчество.</a:t>
            </a:r>
          </a:p>
          <a:p>
            <a:r>
              <a:rPr lang="ru-RU" sz="2000" b="1" u="sng" dirty="0" smtClean="0">
                <a:latin typeface="Hybrid Medium" panose="02060403030505020204" pitchFamily="18" charset="-52"/>
              </a:rPr>
              <a:t>Прием</a:t>
            </a:r>
            <a:r>
              <a:rPr lang="ru-RU" sz="2000" dirty="0" smtClean="0">
                <a:latin typeface="Hybrid Medium" panose="02060403030505020204" pitchFamily="18" charset="-52"/>
              </a:rPr>
              <a:t>: воспитатель задает вопрос сразу всем детям, услышанные ответы 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фиксирует на доске, затем разбирает их с детьми и находят правильные 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решения.</a:t>
            </a:r>
          </a:p>
          <a:p>
            <a:r>
              <a:rPr lang="ru-RU" sz="2000" b="1" u="sng" dirty="0" smtClean="0">
                <a:latin typeface="Hybrid Medium" panose="02060403030505020204" pitchFamily="18" charset="-52"/>
              </a:rPr>
              <a:t>Пример: игра ДА-</a:t>
            </a:r>
            <a:r>
              <a:rPr lang="ru-RU" sz="2000" b="1" u="sng" dirty="0" err="1" smtClean="0">
                <a:latin typeface="Hybrid Medium" panose="02060403030505020204" pitchFamily="18" charset="-52"/>
              </a:rPr>
              <a:t>НЕТка</a:t>
            </a:r>
            <a:endParaRPr lang="ru-RU" sz="2000" b="1" u="sng" dirty="0" smtClean="0">
              <a:latin typeface="Hybrid Medium" panose="02060403030505020204" pitchFamily="18" charset="-52"/>
            </a:endParaRPr>
          </a:p>
          <a:p>
            <a:r>
              <a:rPr lang="ru-RU" sz="2000" dirty="0">
                <a:latin typeface="Hybrid Medium" panose="02060403030505020204" pitchFamily="18" charset="-52"/>
              </a:rPr>
              <a:t> </a:t>
            </a:r>
            <a:r>
              <a:rPr lang="ru-RU" sz="2000" dirty="0" smtClean="0">
                <a:latin typeface="Hybrid Medium" panose="02060403030505020204" pitchFamily="18" charset="-52"/>
              </a:rPr>
              <a:t>  Ведущий/сначала воспитатель/ загадывает предмет, дети задают вопросы: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-  рукотворный или нет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-  какого  цвета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Hybrid Medium" panose="02060403030505020204" pitchFamily="18" charset="-52"/>
              </a:rPr>
              <a:t>и</a:t>
            </a:r>
            <a:r>
              <a:rPr lang="ru-RU" sz="2000" dirty="0" smtClean="0">
                <a:latin typeface="Hybrid Medium" panose="02060403030505020204" pitchFamily="18" charset="-52"/>
              </a:rPr>
              <a:t>з какого материала сделан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Hybrid Medium" panose="02060403030505020204" pitchFamily="18" charset="-52"/>
              </a:rPr>
              <a:t>перечисляют его возможные свойства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Hybrid Medium" panose="02060403030505020204" pitchFamily="18" charset="-52"/>
              </a:rPr>
              <a:t>Предполагают к какой категории относится / инструмент, посуда, одежда/ 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На вопросы можно отвечать только ДА/НЕТ. Игра продолжается до тех пор </a:t>
            </a:r>
          </a:p>
          <a:p>
            <a:r>
              <a:rPr lang="ru-RU" sz="2000" dirty="0" smtClean="0">
                <a:latin typeface="Hybrid Medium" panose="02060403030505020204" pitchFamily="18" charset="-52"/>
              </a:rPr>
              <a:t>     пока </a:t>
            </a:r>
            <a:r>
              <a:rPr lang="ru-RU" sz="2000" dirty="0" err="1" smtClean="0">
                <a:latin typeface="Hybrid Medium" panose="02060403030505020204" pitchFamily="18" charset="-52"/>
              </a:rPr>
              <a:t>премет</a:t>
            </a:r>
            <a:r>
              <a:rPr lang="ru-RU" sz="2000" dirty="0" smtClean="0">
                <a:latin typeface="Hybrid Medium" panose="02060403030505020204" pitchFamily="18" charset="-52"/>
              </a:rPr>
              <a:t> не будет угадан</a:t>
            </a:r>
            <a:r>
              <a:rPr lang="ru-RU" dirty="0" smtClean="0">
                <a:latin typeface="Hybrid Medium" panose="02060403030505020204" pitchFamily="18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9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" y="265234"/>
            <a:ext cx="11709934" cy="6376737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56000">
                <a:schemeClr val="accent1">
                  <a:lumMod val="80000"/>
                  <a:alpha val="47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29641" y="265234"/>
            <a:ext cx="9580099" cy="6319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77007" y="393010"/>
            <a:ext cx="968511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Метод </a:t>
            </a:r>
            <a:r>
              <a:rPr lang="ru-RU" sz="4000" b="1" u="sng" dirty="0" err="1" smtClean="0">
                <a:solidFill>
                  <a:schemeClr val="accent1">
                    <a:lumMod val="75000"/>
                  </a:schemeClr>
                </a:solidFill>
                <a:latin typeface="Hybrid Medium" panose="02060403030505020204" pitchFamily="18" charset="-52"/>
              </a:rPr>
              <a:t>синектики</a:t>
            </a:r>
            <a:endParaRPr lang="ru-RU" sz="4000" b="1" u="sng" dirty="0" smtClean="0">
              <a:solidFill>
                <a:schemeClr val="accent1">
                  <a:lumMod val="75000"/>
                </a:schemeClr>
              </a:solidFill>
              <a:latin typeface="Hybrid Medium" panose="02060403030505020204" pitchFamily="18" charset="-52"/>
            </a:endParaRPr>
          </a:p>
          <a:p>
            <a:endParaRPr lang="ru-RU" sz="2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Hybrid Medium" panose="02060403030505020204" pitchFamily="18" charset="-52"/>
            </a:endParaRPr>
          </a:p>
          <a:p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Цель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развитие навыков анализа и синтеза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предметов/явлений, развитие ассоциативного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мышления, фантазии, воображения.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Упорядоченный мозговой штурм</a:t>
            </a:r>
          </a:p>
          <a:p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Сущность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: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Усовершенствование предметов через присвоение им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качеств и свойств других предметов, поиск ассоциаций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Приемы:</a:t>
            </a:r>
          </a:p>
          <a:p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Игра: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«Круги на воде»,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Воспитатель называет слово/предмет/, ребенок называет свойство предмета, следующий ребенок называет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др. предмет подобного свойства, затем новое свойство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brid Medium" panose="02060403030505020204" pitchFamily="18" charset="-52"/>
              </a:rPr>
              <a:t>и опять новый предмет и т.д. </a:t>
            </a:r>
          </a:p>
        </p:txBody>
      </p:sp>
    </p:spTree>
    <p:extLst>
      <p:ext uri="{BB962C8B-B14F-4D97-AF65-F5344CB8AC3E}">
        <p14:creationId xmlns:p14="http://schemas.microsoft.com/office/powerpoint/2010/main" val="9552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979</Words>
  <Application>Microsoft Office PowerPoint</Application>
  <PresentationFormat>Широкоэкранный</PresentationFormat>
  <Paragraphs>181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Adobe Song Std L</vt:lpstr>
      <vt:lpstr>Adonis</vt:lpstr>
      <vt:lpstr>Arial</vt:lpstr>
      <vt:lpstr>Calibri</vt:lpstr>
      <vt:lpstr>Calibri Light</vt:lpstr>
      <vt:lpstr>Hybrid Bold</vt:lpstr>
      <vt:lpstr>Hybrid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Lenovo</cp:lastModifiedBy>
  <cp:revision>86</cp:revision>
  <dcterms:created xsi:type="dcterms:W3CDTF">2021-03-17T18:56:48Z</dcterms:created>
  <dcterms:modified xsi:type="dcterms:W3CDTF">2024-02-24T15:38:03Z</dcterms:modified>
</cp:coreProperties>
</file>