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48" r:id="rId1"/>
  </p:sldMasterIdLst>
  <p:sldIdLst>
    <p:sldId id="256" r:id="rId2"/>
    <p:sldId id="257" r:id="rId3"/>
    <p:sldId id="258" r:id="rId4"/>
    <p:sldId id="270" r:id="rId5"/>
    <p:sldId id="259" r:id="rId6"/>
    <p:sldId id="260" r:id="rId7"/>
    <p:sldId id="266" r:id="rId8"/>
    <p:sldId id="262" r:id="rId9"/>
    <p:sldId id="263" r:id="rId10"/>
    <p:sldId id="264" r:id="rId11"/>
    <p:sldId id="265" r:id="rId12"/>
    <p:sldId id="261" r:id="rId13"/>
    <p:sldId id="269" r:id="rId1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5B0C938E-B8D2-4721-8374-5AED4D22EF85}" type="datetimeFigureOut">
              <a:rPr lang="ru-RU" smtClean="0"/>
              <a:t>11.03.2024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1016BAC-4017-4497-BB80-ADF29ADD28C3}" type="slidenum">
              <a:rPr lang="ru-RU" smtClean="0"/>
              <a:t>‹#›</a:t>
            </a:fld>
            <a:endParaRPr lang="ru-RU"/>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3073307"/>
      </p:ext>
    </p:extLst>
  </p:cSld>
  <p:clrMapOvr>
    <a:masterClrMapping/>
  </p:clrMapOvr>
  <mc:AlternateContent xmlns:mc="http://schemas.openxmlformats.org/markup-compatibility/2006" xmlns:p14="http://schemas.microsoft.com/office/powerpoint/2010/main">
    <mc:Choice Requires="p14">
      <p:transition spd="slow">
        <p14:vortex dir="r"/>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Date Placeholder 2"/>
          <p:cNvSpPr>
            <a:spLocks noGrp="1"/>
          </p:cNvSpPr>
          <p:nvPr>
            <p:ph type="dt" sz="half" idx="10"/>
          </p:nvPr>
        </p:nvSpPr>
        <p:spPr/>
        <p:txBody>
          <a:bodyPr/>
          <a:lstStyle/>
          <a:p>
            <a:fld id="{5B0C938E-B8D2-4721-8374-5AED4D22EF85}" type="datetimeFigureOut">
              <a:rPr lang="ru-RU" smtClean="0"/>
              <a:t>11.03.2024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01016BAC-4017-4497-BB80-ADF29ADD28C3}" type="slidenum">
              <a:rPr lang="ru-RU" smtClean="0"/>
              <a:t>‹#›</a:t>
            </a:fld>
            <a:endParaRPr lang="ru-RU"/>
          </a:p>
        </p:txBody>
      </p:sp>
    </p:spTree>
    <p:extLst>
      <p:ext uri="{BB962C8B-B14F-4D97-AF65-F5344CB8AC3E}">
        <p14:creationId xmlns:p14="http://schemas.microsoft.com/office/powerpoint/2010/main" val="178745317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B0C938E-B8D2-4721-8374-5AED4D22EF85}" type="datetimeFigureOut">
              <a:rPr lang="ru-RU" smtClean="0"/>
              <a:t>11.03.2024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1016BAC-4017-4497-BB80-ADF29ADD28C3}" type="slidenum">
              <a:rPr lang="ru-RU" smtClean="0"/>
              <a:t>‹#›</a:t>
            </a:fld>
            <a:endParaRPr lang="ru-RU"/>
          </a:p>
        </p:txBody>
      </p:sp>
    </p:spTree>
    <p:extLst>
      <p:ext uri="{BB962C8B-B14F-4D97-AF65-F5344CB8AC3E}">
        <p14:creationId xmlns:p14="http://schemas.microsoft.com/office/powerpoint/2010/main" val="21679323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B0C938E-B8D2-4721-8374-5AED4D22EF85}" type="datetimeFigureOut">
              <a:rPr lang="ru-RU" smtClean="0"/>
              <a:t>11.03.2024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1016BAC-4017-4497-BB80-ADF29ADD28C3}" type="slidenum">
              <a:rPr lang="ru-RU" smtClean="0"/>
              <a:t>‹#›</a:t>
            </a:fld>
            <a:endParaRPr lang="ru-RU"/>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30523346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B0C938E-B8D2-4721-8374-5AED4D22EF85}" type="datetimeFigureOut">
              <a:rPr lang="ru-RU" smtClean="0"/>
              <a:t>11.03.2024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1016BAC-4017-4497-BB80-ADF29ADD28C3}" type="slidenum">
              <a:rPr lang="ru-RU" smtClean="0"/>
              <a:t>‹#›</a:t>
            </a:fld>
            <a:endParaRPr lang="ru-RU"/>
          </a:p>
        </p:txBody>
      </p:sp>
    </p:spTree>
    <p:extLst>
      <p:ext uri="{BB962C8B-B14F-4D97-AF65-F5344CB8AC3E}">
        <p14:creationId xmlns:p14="http://schemas.microsoft.com/office/powerpoint/2010/main" val="224495388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B0C938E-B8D2-4721-8374-5AED4D22EF85}" type="datetimeFigureOut">
              <a:rPr lang="ru-RU" smtClean="0"/>
              <a:t>11.03.2024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1016BAC-4017-4497-BB80-ADF29ADD28C3}" type="slidenum">
              <a:rPr lang="ru-RU" smtClean="0"/>
              <a:t>‹#›</a:t>
            </a:fld>
            <a:endParaRPr lang="ru-RU"/>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75319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B0C938E-B8D2-4721-8374-5AED4D22EF85}" type="datetimeFigureOut">
              <a:rPr lang="ru-RU" smtClean="0"/>
              <a:t>11.03.2024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1016BAC-4017-4497-BB80-ADF29ADD28C3}" type="slidenum">
              <a:rPr lang="ru-RU" smtClean="0"/>
              <a:t>‹#›</a:t>
            </a:fld>
            <a:endParaRPr lang="ru-RU"/>
          </a:p>
        </p:txBody>
      </p:sp>
    </p:spTree>
    <p:extLst>
      <p:ext uri="{BB962C8B-B14F-4D97-AF65-F5344CB8AC3E}">
        <p14:creationId xmlns:p14="http://schemas.microsoft.com/office/powerpoint/2010/main" val="22037505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B0C938E-B8D2-4721-8374-5AED4D22EF85}" type="datetimeFigureOut">
              <a:rPr lang="ru-RU" smtClean="0"/>
              <a:t>11.03.2024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1016BAC-4017-4497-BB80-ADF29ADD28C3}" type="slidenum">
              <a:rPr lang="ru-RU" smtClean="0"/>
              <a:t>‹#›</a:t>
            </a:fld>
            <a:endParaRPr lang="ru-RU"/>
          </a:p>
        </p:txBody>
      </p:sp>
    </p:spTree>
    <p:extLst>
      <p:ext uri="{BB962C8B-B14F-4D97-AF65-F5344CB8AC3E}">
        <p14:creationId xmlns:p14="http://schemas.microsoft.com/office/powerpoint/2010/main" val="1341741359"/>
      </p:ext>
    </p:extLst>
  </p:cSld>
  <p:clrMapOvr>
    <a:masterClrMapping/>
  </p:clrMapOvr>
  <mc:AlternateContent xmlns:mc="http://schemas.openxmlformats.org/markup-compatibility/2006" xmlns:p14="http://schemas.microsoft.com/office/powerpoint/2010/main">
    <mc:Choice Requires="p14">
      <p:transition spd="slow">
        <p14:vortex dir="r"/>
      </p:transition>
    </mc:Choice>
    <mc:Fallback xmlns="">
      <p:transition spd="slow">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B0C938E-B8D2-4721-8374-5AED4D22EF85}" type="datetimeFigureOut">
              <a:rPr lang="ru-RU" smtClean="0"/>
              <a:t>11.03.2024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1016BAC-4017-4497-BB80-ADF29ADD28C3}" type="slidenum">
              <a:rPr lang="ru-RU" smtClean="0"/>
              <a:t>‹#›</a:t>
            </a:fld>
            <a:endParaRPr lang="ru-RU"/>
          </a:p>
        </p:txBody>
      </p:sp>
    </p:spTree>
    <p:extLst>
      <p:ext uri="{BB962C8B-B14F-4D97-AF65-F5344CB8AC3E}">
        <p14:creationId xmlns:p14="http://schemas.microsoft.com/office/powerpoint/2010/main" val="2638782904"/>
      </p:ext>
    </p:extLst>
  </p:cSld>
  <p:clrMapOvr>
    <a:masterClrMapping/>
  </p:clrMapOvr>
  <mc:AlternateContent xmlns:mc="http://schemas.openxmlformats.org/markup-compatibility/2006" xmlns:p14="http://schemas.microsoft.com/office/powerpoint/2010/main">
    <mc:Choice Requires="p14">
      <p:transition spd="slow">
        <p14:vortex dir="r"/>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B0C938E-B8D2-4721-8374-5AED4D22EF85}" type="datetimeFigureOut">
              <a:rPr lang="ru-RU" smtClean="0"/>
              <a:t>11.03.2024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1016BAC-4017-4497-BB80-ADF29ADD28C3}" type="slidenum">
              <a:rPr lang="ru-RU" smtClean="0"/>
              <a:t>‹#›</a:t>
            </a:fld>
            <a:endParaRPr lang="ru-RU"/>
          </a:p>
        </p:txBody>
      </p:sp>
    </p:spTree>
    <p:extLst>
      <p:ext uri="{BB962C8B-B14F-4D97-AF65-F5344CB8AC3E}">
        <p14:creationId xmlns:p14="http://schemas.microsoft.com/office/powerpoint/2010/main" val="3068854095"/>
      </p:ext>
    </p:extLst>
  </p:cSld>
  <p:clrMapOvr>
    <a:masterClrMapping/>
  </p:clrMapOvr>
  <mc:AlternateContent xmlns:mc="http://schemas.openxmlformats.org/markup-compatibility/2006" xmlns:p14="http://schemas.microsoft.com/office/powerpoint/2010/main">
    <mc:Choice Requires="p14">
      <p:transition spd="slow">
        <p14:vortex dir="r"/>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B0C938E-B8D2-4721-8374-5AED4D22EF85}" type="datetimeFigureOut">
              <a:rPr lang="ru-RU" smtClean="0"/>
              <a:t>11.03.2024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1016BAC-4017-4497-BB80-ADF29ADD28C3}" type="slidenum">
              <a:rPr lang="ru-RU" smtClean="0"/>
              <a:t>‹#›</a:t>
            </a:fld>
            <a:endParaRPr lang="ru-RU"/>
          </a:p>
        </p:txBody>
      </p:sp>
    </p:spTree>
    <p:extLst>
      <p:ext uri="{BB962C8B-B14F-4D97-AF65-F5344CB8AC3E}">
        <p14:creationId xmlns:p14="http://schemas.microsoft.com/office/powerpoint/2010/main" val="3870551960"/>
      </p:ext>
    </p:extLst>
  </p:cSld>
  <p:clrMapOvr>
    <a:masterClrMapping/>
  </p:clrMapOvr>
  <mc:AlternateContent xmlns:mc="http://schemas.openxmlformats.org/markup-compatibility/2006" xmlns:p14="http://schemas.microsoft.com/office/powerpoint/2010/main">
    <mc:Choice Requires="p14">
      <p:transition spd="slow">
        <p14:vortex dir="r"/>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5B0C938E-B8D2-4721-8374-5AED4D22EF85}" type="datetimeFigureOut">
              <a:rPr lang="ru-RU" smtClean="0"/>
              <a:t>11.03.2024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1016BAC-4017-4497-BB80-ADF29ADD28C3}" type="slidenum">
              <a:rPr lang="ru-RU" smtClean="0"/>
              <a:t>‹#›</a:t>
            </a:fld>
            <a:endParaRPr lang="ru-RU"/>
          </a:p>
        </p:txBody>
      </p:sp>
    </p:spTree>
    <p:extLst>
      <p:ext uri="{BB962C8B-B14F-4D97-AF65-F5344CB8AC3E}">
        <p14:creationId xmlns:p14="http://schemas.microsoft.com/office/powerpoint/2010/main" val="3322617285"/>
      </p:ext>
    </p:extLst>
  </p:cSld>
  <p:clrMapOvr>
    <a:masterClrMapping/>
  </p:clrMapOvr>
  <mc:AlternateContent xmlns:mc="http://schemas.openxmlformats.org/markup-compatibility/2006" xmlns:p14="http://schemas.microsoft.com/office/powerpoint/2010/main">
    <mc:Choice Requires="p14">
      <p:transition spd="slow">
        <p14:vortex dir="r"/>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5B0C938E-B8D2-4721-8374-5AED4D22EF85}" type="datetimeFigureOut">
              <a:rPr lang="ru-RU" smtClean="0"/>
              <a:t>11.03.2024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01016BAC-4017-4497-BB80-ADF29ADD28C3}" type="slidenum">
              <a:rPr lang="ru-RU" smtClean="0"/>
              <a:t>‹#›</a:t>
            </a:fld>
            <a:endParaRPr lang="ru-RU"/>
          </a:p>
        </p:txBody>
      </p:sp>
    </p:spTree>
    <p:extLst>
      <p:ext uri="{BB962C8B-B14F-4D97-AF65-F5344CB8AC3E}">
        <p14:creationId xmlns:p14="http://schemas.microsoft.com/office/powerpoint/2010/main" val="643277005"/>
      </p:ext>
    </p:extLst>
  </p:cSld>
  <p:clrMapOvr>
    <a:masterClrMapping/>
  </p:clrMapOvr>
  <mc:AlternateContent xmlns:mc="http://schemas.openxmlformats.org/markup-compatibility/2006" xmlns:p14="http://schemas.microsoft.com/office/powerpoint/2010/main">
    <mc:Choice Requires="p14">
      <p:transition spd="slow">
        <p14:vortex dir="r"/>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5B0C938E-B8D2-4721-8374-5AED4D22EF85}" type="datetimeFigureOut">
              <a:rPr lang="ru-RU" smtClean="0"/>
              <a:t>11.03.2024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01016BAC-4017-4497-BB80-ADF29ADD28C3}" type="slidenum">
              <a:rPr lang="ru-RU" smtClean="0"/>
              <a:t>‹#›</a:t>
            </a:fld>
            <a:endParaRPr lang="ru-RU"/>
          </a:p>
        </p:txBody>
      </p:sp>
    </p:spTree>
    <p:extLst>
      <p:ext uri="{BB962C8B-B14F-4D97-AF65-F5344CB8AC3E}">
        <p14:creationId xmlns:p14="http://schemas.microsoft.com/office/powerpoint/2010/main" val="1487583968"/>
      </p:ext>
    </p:extLst>
  </p:cSld>
  <p:clrMapOvr>
    <a:masterClrMapping/>
  </p:clrMapOvr>
  <mc:AlternateContent xmlns:mc="http://schemas.openxmlformats.org/markup-compatibility/2006" xmlns:p14="http://schemas.microsoft.com/office/powerpoint/2010/main">
    <mc:Choice Requires="p14">
      <p:transition spd="slow">
        <p14:vortex dir="r"/>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0C938E-B8D2-4721-8374-5AED4D22EF85}" type="datetimeFigureOut">
              <a:rPr lang="ru-RU" smtClean="0"/>
              <a:t>11.03.2024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01016BAC-4017-4497-BB80-ADF29ADD28C3}" type="slidenum">
              <a:rPr lang="ru-RU" smtClean="0"/>
              <a:t>‹#›</a:t>
            </a:fld>
            <a:endParaRPr lang="ru-RU"/>
          </a:p>
        </p:txBody>
      </p:sp>
    </p:spTree>
    <p:extLst>
      <p:ext uri="{BB962C8B-B14F-4D97-AF65-F5344CB8AC3E}">
        <p14:creationId xmlns:p14="http://schemas.microsoft.com/office/powerpoint/2010/main" val="3794193450"/>
      </p:ext>
    </p:extLst>
  </p:cSld>
  <p:clrMapOvr>
    <a:masterClrMapping/>
  </p:clrMapOvr>
  <mc:AlternateContent xmlns:mc="http://schemas.openxmlformats.org/markup-compatibility/2006" xmlns:p14="http://schemas.microsoft.com/office/powerpoint/2010/main">
    <mc:Choice Requires="p14">
      <p:transition spd="slow">
        <p14:vortex dir="r"/>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B0C938E-B8D2-4721-8374-5AED4D22EF85}" type="datetimeFigureOut">
              <a:rPr lang="ru-RU" smtClean="0"/>
              <a:t>11.03.2024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1016BAC-4017-4497-BB80-ADF29ADD28C3}" type="slidenum">
              <a:rPr lang="ru-RU" smtClean="0"/>
              <a:t>‹#›</a:t>
            </a:fld>
            <a:endParaRPr lang="ru-RU"/>
          </a:p>
        </p:txBody>
      </p:sp>
    </p:spTree>
    <p:extLst>
      <p:ext uri="{BB962C8B-B14F-4D97-AF65-F5344CB8AC3E}">
        <p14:creationId xmlns:p14="http://schemas.microsoft.com/office/powerpoint/2010/main" val="1408927331"/>
      </p:ext>
    </p:extLst>
  </p:cSld>
  <p:clrMapOvr>
    <a:masterClrMapping/>
  </p:clrMapOvr>
  <mc:AlternateContent xmlns:mc="http://schemas.openxmlformats.org/markup-compatibility/2006" xmlns:p14="http://schemas.microsoft.com/office/powerpoint/2010/main">
    <mc:Choice Requires="p14">
      <p:transition spd="slow">
        <p14:vortex dir="r"/>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ru-RU" smtClean="0"/>
              <a:t>Образец заголовка</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B0C938E-B8D2-4721-8374-5AED4D22EF85}" type="datetimeFigureOut">
              <a:rPr lang="ru-RU" smtClean="0"/>
              <a:t>11.03.2024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1016BAC-4017-4497-BB80-ADF29ADD28C3}" type="slidenum">
              <a:rPr lang="ru-RU" smtClean="0"/>
              <a:t>‹#›</a:t>
            </a:fld>
            <a:endParaRPr lang="ru-RU"/>
          </a:p>
        </p:txBody>
      </p:sp>
    </p:spTree>
    <p:extLst>
      <p:ext uri="{BB962C8B-B14F-4D97-AF65-F5344CB8AC3E}">
        <p14:creationId xmlns:p14="http://schemas.microsoft.com/office/powerpoint/2010/main" val="352095329"/>
      </p:ext>
    </p:extLst>
  </p:cSld>
  <p:clrMapOvr>
    <a:masterClrMapping/>
  </p:clrMapOvr>
  <mc:AlternateContent xmlns:mc="http://schemas.openxmlformats.org/markup-compatibility/2006" xmlns:p14="http://schemas.microsoft.com/office/powerpoint/2010/main">
    <mc:Choice Requires="p14">
      <p:transition spd="slow">
        <p14:vortex dir="r"/>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5B0C938E-B8D2-4721-8374-5AED4D22EF85}" type="datetimeFigureOut">
              <a:rPr lang="ru-RU" smtClean="0"/>
              <a:t>11.03.2024</a:t>
            </a:fld>
            <a:endParaRPr lang="ru-RU"/>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ru-RU"/>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01016BAC-4017-4497-BB80-ADF29ADD28C3}" type="slidenum">
              <a:rPr lang="ru-RU" smtClean="0"/>
              <a:t>‹#›</a:t>
            </a:fld>
            <a:endParaRPr lang="ru-RU"/>
          </a:p>
        </p:txBody>
      </p:sp>
    </p:spTree>
    <p:extLst>
      <p:ext uri="{BB962C8B-B14F-4D97-AF65-F5344CB8AC3E}">
        <p14:creationId xmlns:p14="http://schemas.microsoft.com/office/powerpoint/2010/main" val="3042631714"/>
      </p:ext>
    </p:extLst>
  </p:cSld>
  <p:clrMap bg1="dk1" tx1="lt1" bg2="dk2" tx2="lt2" accent1="accent1" accent2="accent2" accent3="accent3" accent4="accent4" accent5="accent5" accent6="accent6" hlink="hlink" folHlink="folHlink"/>
  <p:sldLayoutIdLst>
    <p:sldLayoutId id="2147484049" r:id="rId1"/>
    <p:sldLayoutId id="2147484050" r:id="rId2"/>
    <p:sldLayoutId id="2147484051" r:id="rId3"/>
    <p:sldLayoutId id="2147484052" r:id="rId4"/>
    <p:sldLayoutId id="2147484053" r:id="rId5"/>
    <p:sldLayoutId id="2147484054" r:id="rId6"/>
    <p:sldLayoutId id="2147484055" r:id="rId7"/>
    <p:sldLayoutId id="2147484056" r:id="rId8"/>
    <p:sldLayoutId id="2147484057" r:id="rId9"/>
    <p:sldLayoutId id="2147484058" r:id="rId10"/>
    <p:sldLayoutId id="2147484059" r:id="rId11"/>
    <p:sldLayoutId id="2147484060" r:id="rId12"/>
    <p:sldLayoutId id="2147484061" r:id="rId13"/>
    <p:sldLayoutId id="2147484062" r:id="rId14"/>
    <p:sldLayoutId id="2147484063" r:id="rId15"/>
    <p:sldLayoutId id="2147484064" r:id="rId16"/>
    <p:sldLayoutId id="2147484065" r:id="rId17"/>
  </p:sldLayoutIdLst>
  <mc:AlternateContent xmlns:mc="http://schemas.openxmlformats.org/markup-compatibility/2006" xmlns:p14="http://schemas.microsoft.com/office/powerpoint/2010/main">
    <mc:Choice Requires="p14">
      <p:transition spd="slow">
        <p14:vortex dir="r"/>
      </p:transition>
    </mc:Choice>
    <mc:Fallback xmlns="">
      <p:transition spd="slow">
        <p:fade/>
      </p:transition>
    </mc:Fallback>
  </mc:AlternateContent>
  <p:timing>
    <p:tnLst>
      <p:par>
        <p:cTn id="1" dur="indefinite" restart="never" nodeType="tmRoot"/>
      </p:par>
    </p:tnLst>
  </p:timing>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1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360608"/>
            <a:ext cx="12192000" cy="4481848"/>
          </a:xfrm>
        </p:spPr>
        <p:txBody>
          <a:bodyPr>
            <a:normAutofit fontScale="90000"/>
          </a:bodyPr>
          <a:lstStyle/>
          <a:p>
            <a:pPr algn="ctr"/>
            <a:r>
              <a:rPr lang="ru-RU" dirty="0" smtClean="0">
                <a:latin typeface="Times New Roman" panose="02020603050405020304" pitchFamily="18" charset="0"/>
                <a:cs typeface="Times New Roman" panose="02020603050405020304" pitchFamily="18" charset="0"/>
              </a:rPr>
              <a:t/>
            </a:r>
            <a:br>
              <a:rPr lang="ru-RU" dirty="0" smtClean="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r>
              <a:rPr lang="ru-RU" dirty="0" smtClean="0">
                <a:latin typeface="Times New Roman" panose="02020603050405020304" pitchFamily="18" charset="0"/>
                <a:cs typeface="Times New Roman" panose="02020603050405020304" pitchFamily="18" charset="0"/>
              </a:rPr>
              <a:t/>
            </a:r>
            <a:br>
              <a:rPr lang="ru-RU" dirty="0" smtClean="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r>
              <a:rPr lang="ru-RU" dirty="0" smtClean="0">
                <a:latin typeface="Times New Roman" panose="02020603050405020304" pitchFamily="18" charset="0"/>
                <a:cs typeface="Times New Roman" panose="02020603050405020304" pitchFamily="18" charset="0"/>
              </a:rPr>
              <a:t/>
            </a:r>
            <a:br>
              <a:rPr lang="ru-RU" dirty="0" smtClean="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r>
              <a:rPr lang="ru-RU" dirty="0" smtClean="0">
                <a:latin typeface="Times New Roman" panose="02020603050405020304" pitchFamily="18" charset="0"/>
                <a:cs typeface="Times New Roman" panose="02020603050405020304" pitchFamily="18" charset="0"/>
              </a:rPr>
              <a:t/>
            </a:r>
            <a:br>
              <a:rPr lang="ru-RU" dirty="0" smtClean="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r>
              <a:rPr lang="ru-RU" dirty="0" smtClean="0">
                <a:latin typeface="Times New Roman" panose="02020603050405020304" pitchFamily="18" charset="0"/>
                <a:cs typeface="Times New Roman" panose="02020603050405020304" pitchFamily="18" charset="0"/>
              </a:rPr>
              <a:t/>
            </a:r>
            <a:br>
              <a:rPr lang="ru-RU" dirty="0" smtClean="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r>
              <a:rPr lang="ru-RU" dirty="0" smtClean="0">
                <a:latin typeface="Times New Roman" panose="02020603050405020304" pitchFamily="18" charset="0"/>
                <a:cs typeface="Times New Roman" panose="02020603050405020304" pitchFamily="18" charset="0"/>
              </a:rPr>
              <a:t/>
            </a:r>
            <a:br>
              <a:rPr lang="ru-RU" dirty="0" smtClean="0">
                <a:latin typeface="Times New Roman" panose="02020603050405020304" pitchFamily="18" charset="0"/>
                <a:cs typeface="Times New Roman" panose="02020603050405020304" pitchFamily="18" charset="0"/>
              </a:rPr>
            </a:br>
            <a:r>
              <a:rPr lang="ru-RU" dirty="0" err="1" smtClean="0">
                <a:latin typeface="Times New Roman" panose="02020603050405020304" pitchFamily="18" charset="0"/>
                <a:cs typeface="Times New Roman" panose="02020603050405020304" pitchFamily="18" charset="0"/>
              </a:rPr>
              <a:t>Магматик</a:t>
            </a:r>
            <a:r>
              <a:rPr lang="ru-RU" dirty="0" smtClean="0">
                <a:latin typeface="Times New Roman" panose="02020603050405020304" pitchFamily="18" charset="0"/>
                <a:cs typeface="Times New Roman" panose="02020603050405020304" pitchFamily="18" charset="0"/>
              </a:rPr>
              <a:t> на физкультурных занятиях с интеграцией всех образовательных областей</a:t>
            </a:r>
            <a:r>
              <a:rPr lang="ru-RU" dirty="0"/>
              <a:t/>
            </a:r>
            <a:br>
              <a:rPr lang="ru-RU" dirty="0"/>
            </a:br>
            <a:endParaRPr lang="ru-RU" dirty="0"/>
          </a:p>
        </p:txBody>
      </p:sp>
    </p:spTree>
    <p:extLst>
      <p:ext uri="{BB962C8B-B14F-4D97-AF65-F5344CB8AC3E}">
        <p14:creationId xmlns:p14="http://schemas.microsoft.com/office/powerpoint/2010/main" val="850357739"/>
      </p:ext>
    </p:extLst>
  </p:cSld>
  <p:clrMapOvr>
    <a:masterClrMapping/>
  </p:clrMapOvr>
  <mc:AlternateContent xmlns:mc="http://schemas.openxmlformats.org/markup-compatibility/2006" xmlns:p14="http://schemas.microsoft.com/office/powerpoint/2010/main">
    <mc:Choice Requires="p14">
      <p:transition spd="slow">
        <p14:vortex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
            <a:ext cx="10515600" cy="463638"/>
          </a:xfrm>
        </p:spPr>
        <p:txBody>
          <a:bodyPr>
            <a:normAutofit fontScale="90000"/>
          </a:bodyPr>
          <a:lstStyle/>
          <a:p>
            <a:pPr algn="ctr"/>
            <a:r>
              <a:rPr lang="ru-RU" b="1" dirty="0" smtClean="0">
                <a:latin typeface="Times New Roman" panose="02020603050405020304" pitchFamily="18" charset="0"/>
                <a:cs typeface="Times New Roman" panose="02020603050405020304" pitchFamily="18" charset="0"/>
              </a:rPr>
              <a:t>Музыкальная деятельность</a:t>
            </a:r>
            <a:endParaRPr lang="ru-RU" dirty="0">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1" y="4915651"/>
            <a:ext cx="12192000" cy="1569660"/>
          </a:xfrm>
          <a:prstGeom prst="rect">
            <a:avLst/>
          </a:prstGeom>
          <a:noFill/>
        </p:spPr>
        <p:txBody>
          <a:bodyPr wrap="square" lIns="91440" tIns="45720" rIns="91440" bIns="45720">
            <a:spAutoFit/>
          </a:bodyPr>
          <a:lstStyle/>
          <a:p>
            <a:pPr algn="just"/>
            <a:r>
              <a:rPr lang="ru-RU" sz="2400" b="1" dirty="0" smtClean="0">
                <a:latin typeface="Times New Roman" panose="02020603050405020304" pitchFamily="18" charset="0"/>
                <a:cs typeface="Times New Roman" panose="02020603050405020304" pitchFamily="18" charset="0"/>
              </a:rPr>
              <a:t>По залу разложены одинаковые  детали от конструктора. Дети свободно бегают по залу. Когда инструктор или воспитатель стукнут ложками определенное количество раз (два, </a:t>
            </a:r>
            <a:r>
              <a:rPr lang="ru-RU" sz="2400" b="1" smtClean="0">
                <a:latin typeface="Times New Roman" panose="02020603050405020304" pitchFamily="18" charset="0"/>
                <a:cs typeface="Times New Roman" panose="02020603050405020304" pitchFamily="18" charset="0"/>
              </a:rPr>
              <a:t>три или </a:t>
            </a:r>
            <a:r>
              <a:rPr lang="ru-RU" sz="2400" b="1" dirty="0" smtClean="0">
                <a:latin typeface="Times New Roman" panose="02020603050405020304" pitchFamily="18" charset="0"/>
                <a:cs typeface="Times New Roman" panose="02020603050405020304" pitchFamily="18" charset="0"/>
              </a:rPr>
              <a:t>более), то дети должны построиться рядом с деталями по двое, трое или более.</a:t>
            </a:r>
          </a:p>
        </p:txBody>
      </p:sp>
      <p:pic>
        <p:nvPicPr>
          <p:cNvPr id="6" name="Объект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660042"/>
            <a:ext cx="5898166" cy="3317719"/>
          </a:xfrm>
        </p:spPr>
      </p:pic>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0496" y="660042"/>
            <a:ext cx="5971504" cy="3358971"/>
          </a:xfrm>
          <a:prstGeom prst="rect">
            <a:avLst/>
          </a:prstGeom>
        </p:spPr>
      </p:pic>
    </p:spTree>
    <p:extLst>
      <p:ext uri="{BB962C8B-B14F-4D97-AF65-F5344CB8AC3E}">
        <p14:creationId xmlns:p14="http://schemas.microsoft.com/office/powerpoint/2010/main" val="2235719491"/>
      </p:ext>
    </p:extLst>
  </p:cSld>
  <p:clrMapOvr>
    <a:masterClrMapping/>
  </p:clrMapOvr>
  <mc:AlternateContent xmlns:mc="http://schemas.openxmlformats.org/markup-compatibility/2006" xmlns:p14="http://schemas.microsoft.com/office/powerpoint/2010/main">
    <mc:Choice Requires="p14">
      <p:transition spd="slow">
        <p14:vortex dir="r"/>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48047" y="-34454"/>
            <a:ext cx="10515600" cy="639427"/>
          </a:xfrm>
        </p:spPr>
        <p:txBody>
          <a:bodyPr>
            <a:normAutofit/>
          </a:bodyPr>
          <a:lstStyle/>
          <a:p>
            <a:pPr algn="ctr"/>
            <a:r>
              <a:rPr lang="ru-RU" sz="3200" b="1" dirty="0" smtClean="0">
                <a:latin typeface="Times New Roman" panose="02020603050405020304" pitchFamily="18" charset="0"/>
                <a:cs typeface="Times New Roman" panose="02020603050405020304" pitchFamily="18" charset="0"/>
              </a:rPr>
              <a:t>Физическая культура</a:t>
            </a:r>
            <a:endParaRPr lang="ru-RU" sz="3200" dirty="0">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0" y="4797286"/>
            <a:ext cx="12192001" cy="1200329"/>
          </a:xfrm>
          <a:prstGeom prst="rect">
            <a:avLst/>
          </a:prstGeom>
          <a:noFill/>
        </p:spPr>
        <p:txBody>
          <a:bodyPr wrap="square" lIns="91440" tIns="45720" rIns="91440" bIns="45720">
            <a:spAutoFit/>
          </a:bodyPr>
          <a:lstStyle/>
          <a:p>
            <a:pPr algn="just"/>
            <a:r>
              <a:rPr lang="ru-RU" sz="2400" b="1" dirty="0" smtClean="0">
                <a:latin typeface="Times New Roman" panose="02020603050405020304" pitchFamily="18" charset="0"/>
                <a:cs typeface="Times New Roman" panose="02020603050405020304" pitchFamily="18" charset="0"/>
              </a:rPr>
              <a:t>Дети проходят полосу препятствий из конструктора. Затем подбегаю к разложенным </a:t>
            </a:r>
          </a:p>
          <a:p>
            <a:pPr algn="just"/>
            <a:r>
              <a:rPr lang="ru-RU" sz="2400" b="1" dirty="0">
                <a:latin typeface="Times New Roman" panose="02020603050405020304" pitchFamily="18" charset="0"/>
                <a:cs typeface="Times New Roman" panose="02020603050405020304" pitchFamily="18" charset="0"/>
              </a:rPr>
              <a:t>д</a:t>
            </a:r>
            <a:r>
              <a:rPr lang="ru-RU" sz="2400" b="1" dirty="0" smtClean="0">
                <a:latin typeface="Times New Roman" panose="02020603050405020304" pitchFamily="18" charset="0"/>
                <a:cs typeface="Times New Roman" panose="02020603050405020304" pitchFamily="18" charset="0"/>
              </a:rPr>
              <a:t>еталям и собирают определенный объект (в данном случае было задание собрать конфету</a:t>
            </a:r>
            <a:r>
              <a:rPr lang="ru-RU" sz="2400" b="1" dirty="0" smtClean="0">
                <a:latin typeface="Times New Roman" panose="02020603050405020304" pitchFamily="18" charset="0"/>
                <a:cs typeface="Times New Roman" panose="02020603050405020304" pitchFamily="18" charset="0"/>
              </a:rPr>
              <a:t>).</a:t>
            </a:r>
            <a:endParaRPr lang="ru-RU" sz="2400" b="1" dirty="0" smtClean="0">
              <a:latin typeface="Times New Roman" panose="02020603050405020304" pitchFamily="18" charset="0"/>
              <a:cs typeface="Times New Roman" panose="02020603050405020304" pitchFamily="18" charset="0"/>
            </a:endParaRPr>
          </a:p>
        </p:txBody>
      </p:sp>
      <p:pic>
        <p:nvPicPr>
          <p:cNvPr id="6" name="Объект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604973"/>
            <a:ext cx="4580588" cy="2576581"/>
          </a:xfrm>
        </p:spPr>
      </p:pic>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1414" y="604972"/>
            <a:ext cx="4580586" cy="2576580"/>
          </a:xfrm>
          <a:prstGeom prst="rect">
            <a:avLst/>
          </a:prstGeom>
        </p:spPr>
      </p:pic>
      <p:pic>
        <p:nvPicPr>
          <p:cNvPr id="9" name="Рисунок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39856" y="604972"/>
            <a:ext cx="2112289" cy="2576579"/>
          </a:xfrm>
          <a:prstGeom prst="rect">
            <a:avLst/>
          </a:prstGeom>
        </p:spPr>
      </p:pic>
    </p:spTree>
    <p:extLst>
      <p:ext uri="{BB962C8B-B14F-4D97-AF65-F5344CB8AC3E}">
        <p14:creationId xmlns:p14="http://schemas.microsoft.com/office/powerpoint/2010/main" val="1700515520"/>
      </p:ext>
    </p:extLst>
  </p:cSld>
  <p:clrMapOvr>
    <a:masterClrMapping/>
  </p:clrMapOvr>
  <mc:AlternateContent xmlns:mc="http://schemas.openxmlformats.org/markup-compatibility/2006" xmlns:p14="http://schemas.microsoft.com/office/powerpoint/2010/main">
    <mc:Choice Requires="p14">
      <p:transition spd="slow">
        <p14:vortex dir="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
            <a:ext cx="10515600" cy="515154"/>
          </a:xfrm>
        </p:spPr>
        <p:txBody>
          <a:bodyPr>
            <a:normAutofit fontScale="90000"/>
          </a:bodyPr>
          <a:lstStyle/>
          <a:p>
            <a:pPr algn="ctr"/>
            <a:r>
              <a:rPr lang="ru-RU" b="1" dirty="0" smtClean="0">
                <a:latin typeface="Times New Roman" panose="02020603050405020304" pitchFamily="18" charset="0"/>
                <a:cs typeface="Times New Roman" panose="02020603050405020304" pitchFamily="18" charset="0"/>
              </a:rPr>
              <a:t>Релаксация</a:t>
            </a:r>
            <a:endParaRPr lang="ru-RU" dirty="0">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1" y="5419020"/>
            <a:ext cx="12192000" cy="1200329"/>
          </a:xfrm>
          <a:prstGeom prst="rect">
            <a:avLst/>
          </a:prstGeom>
          <a:noFill/>
        </p:spPr>
        <p:txBody>
          <a:bodyPr wrap="square" lIns="91440" tIns="45720" rIns="91440" bIns="45720">
            <a:spAutoFit/>
          </a:bodyPr>
          <a:lstStyle/>
          <a:p>
            <a:pPr algn="just"/>
            <a:r>
              <a:rPr lang="ru-RU" sz="2200" b="1" dirty="0" smtClean="0">
                <a:latin typeface="Times New Roman" panose="02020603050405020304" pitchFamily="18" charset="0"/>
                <a:cs typeface="Times New Roman" panose="02020603050405020304" pitchFamily="18" charset="0"/>
              </a:rPr>
              <a:t>Ну и, </a:t>
            </a:r>
            <a:r>
              <a:rPr lang="ru-RU" sz="2400" b="1" dirty="0" smtClean="0">
                <a:latin typeface="Times New Roman" panose="02020603050405020304" pitchFamily="18" charset="0"/>
                <a:cs typeface="Times New Roman" panose="02020603050405020304" pitchFamily="18" charset="0"/>
              </a:rPr>
              <a:t>конечно же, без релаксации никуда. Каждый ребенок обустраивает себе местечко, где он может отдохнуть под приятную музыку. Дети строят себе кресло, диван, коврик, кровать или скамейку. Все зависит только от их фантазии.</a:t>
            </a:r>
            <a:endParaRPr lang="ru-RU" sz="2400" b="1" cap="none" spc="0" dirty="0">
              <a:ln w="13462">
                <a:solidFill>
                  <a:schemeClr val="bg1"/>
                </a:solidFill>
                <a:prstDash val="solid"/>
              </a:ln>
              <a:effectLst>
                <a:outerShdw dist="38100" dir="2700000" algn="bl" rotWithShape="0">
                  <a:schemeClr val="accent5"/>
                </a:outerShdw>
              </a:effectLst>
              <a:latin typeface="Times New Roman" panose="02020603050405020304" pitchFamily="18" charset="0"/>
              <a:cs typeface="Times New Roman" panose="02020603050405020304" pitchFamily="18" charset="0"/>
            </a:endParaRPr>
          </a:p>
        </p:txBody>
      </p:sp>
      <p:pic>
        <p:nvPicPr>
          <p:cNvPr id="6" name="Объект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801709"/>
            <a:ext cx="5826974" cy="3277673"/>
          </a:xfrm>
        </p:spPr>
      </p:pic>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5026" y="801709"/>
            <a:ext cx="5826975" cy="3277673"/>
          </a:xfrm>
          <a:prstGeom prst="rect">
            <a:avLst/>
          </a:prstGeom>
        </p:spPr>
      </p:pic>
    </p:spTree>
    <p:extLst>
      <p:ext uri="{BB962C8B-B14F-4D97-AF65-F5344CB8AC3E}">
        <p14:creationId xmlns:p14="http://schemas.microsoft.com/office/powerpoint/2010/main" val="4071332941"/>
      </p:ext>
    </p:extLst>
  </p:cSld>
  <p:clrMapOvr>
    <a:masterClrMapping/>
  </p:clrMapOvr>
  <mc:AlternateContent xmlns:mc="http://schemas.openxmlformats.org/markup-compatibility/2006" xmlns:p14="http://schemas.microsoft.com/office/powerpoint/2010/main">
    <mc:Choice Requires="p14">
      <p:transition spd="slow">
        <p14:vortex dir="r"/>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5473" y="1253767"/>
            <a:ext cx="10515600" cy="1325563"/>
          </a:xfrm>
        </p:spPr>
        <p:txBody>
          <a:bodyPr>
            <a:normAutofit/>
          </a:bodyPr>
          <a:lstStyle/>
          <a:p>
            <a:pPr algn="ctr"/>
            <a:r>
              <a:rPr lang="ru-RU" sz="3200" b="1" dirty="0">
                <a:latin typeface="Times New Roman" panose="02020603050405020304" pitchFamily="18" charset="0"/>
                <a:cs typeface="Times New Roman" panose="02020603050405020304" pitchFamily="18" charset="0"/>
              </a:rPr>
              <a:t>Спасибо за </a:t>
            </a:r>
            <a:r>
              <a:rPr lang="ru-RU" sz="3200" b="1" dirty="0" smtClean="0">
                <a:latin typeface="Times New Roman" panose="02020603050405020304" pitchFamily="18" charset="0"/>
                <a:cs typeface="Times New Roman" panose="02020603050405020304" pitchFamily="18" charset="0"/>
              </a:rPr>
              <a:t>внимание</a:t>
            </a:r>
            <a:r>
              <a:rPr lang="ru-RU" sz="3200" dirty="0">
                <a:latin typeface="Times New Roman" panose="02020603050405020304" pitchFamily="18" charset="0"/>
                <a:cs typeface="Times New Roman" panose="02020603050405020304" pitchFamily="18" charset="0"/>
              </a:rPr>
              <a:t>!</a:t>
            </a: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7822" y="2357431"/>
            <a:ext cx="2143125" cy="2143125"/>
          </a:xfrm>
          <a:prstGeom prst="rect">
            <a:avLst/>
          </a:prstGeom>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9567" y="2357433"/>
            <a:ext cx="2143125" cy="2143125"/>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81312" y="2357435"/>
            <a:ext cx="2143125" cy="2143125"/>
          </a:xfrm>
          <a:prstGeom prst="rect">
            <a:avLst/>
          </a:prstGeom>
        </p:spPr>
      </p:pic>
    </p:spTree>
    <p:extLst>
      <p:ext uri="{BB962C8B-B14F-4D97-AF65-F5344CB8AC3E}">
        <p14:creationId xmlns:p14="http://schemas.microsoft.com/office/powerpoint/2010/main" val="2271834951"/>
      </p:ext>
    </p:extLst>
  </p:cSld>
  <p:clrMapOvr>
    <a:masterClrMapping/>
  </p:clrMapOvr>
  <mc:AlternateContent xmlns:mc="http://schemas.openxmlformats.org/markup-compatibility/2006" xmlns:p14="http://schemas.microsoft.com/office/powerpoint/2010/main">
    <mc:Choice Requires="p14">
      <p:transition spd="slow">
        <p14:vortex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257578"/>
            <a:ext cx="10405056" cy="1365160"/>
          </a:xfrm>
        </p:spPr>
        <p:txBody>
          <a:bodyPr>
            <a:normAutofit/>
          </a:bodyPr>
          <a:lstStyle/>
          <a:p>
            <a:pPr algn="ctr"/>
            <a:r>
              <a:rPr lang="ru-RU" b="1" dirty="0">
                <a:latin typeface="Times New Roman" panose="02020603050405020304" pitchFamily="18" charset="0"/>
                <a:cs typeface="Times New Roman" panose="02020603050405020304" pitchFamily="18" charset="0"/>
              </a:rPr>
              <a:t>Цель проекта:</a:t>
            </a:r>
            <a:r>
              <a:rPr lang="ru-RU" dirty="0"/>
              <a:t/>
            </a:r>
            <a:br>
              <a:rPr lang="ru-RU" dirty="0"/>
            </a:br>
            <a:endParaRPr lang="ru-RU" dirty="0"/>
          </a:p>
        </p:txBody>
      </p:sp>
      <p:sp>
        <p:nvSpPr>
          <p:cNvPr id="3" name="Объект 2"/>
          <p:cNvSpPr>
            <a:spLocks noGrp="1"/>
          </p:cNvSpPr>
          <p:nvPr>
            <p:ph idx="1"/>
          </p:nvPr>
        </p:nvSpPr>
        <p:spPr>
          <a:xfrm>
            <a:off x="0" y="2585479"/>
            <a:ext cx="12192000" cy="2231220"/>
          </a:xfrm>
        </p:spPr>
        <p:txBody>
          <a:bodyPr>
            <a:normAutofit/>
          </a:bodyPr>
          <a:lstStyle/>
          <a:p>
            <a:pPr marL="0" indent="0" algn="just">
              <a:buNone/>
            </a:pPr>
            <a:r>
              <a:rPr lang="ru-RU" sz="3200" b="1" dirty="0">
                <a:solidFill>
                  <a:schemeClr val="tx1"/>
                </a:solidFill>
                <a:latin typeface="Times New Roman" panose="02020603050405020304" pitchFamily="18" charset="0"/>
                <a:cs typeface="Times New Roman" panose="02020603050405020304" pitchFamily="18" charset="0"/>
              </a:rPr>
              <a:t>Р</a:t>
            </a:r>
            <a:r>
              <a:rPr lang="ru-RU" sz="3200" b="1" dirty="0" smtClean="0">
                <a:solidFill>
                  <a:schemeClr val="tx1"/>
                </a:solidFill>
                <a:latin typeface="Times New Roman" panose="02020603050405020304" pitchFamily="18" charset="0"/>
                <a:cs typeface="Times New Roman" panose="02020603050405020304" pitchFamily="18" charset="0"/>
              </a:rPr>
              <a:t>азвивать </a:t>
            </a:r>
            <a:r>
              <a:rPr lang="ru-RU" sz="3200" b="1" dirty="0">
                <a:solidFill>
                  <a:schemeClr val="tx1"/>
                </a:solidFill>
                <a:latin typeface="Times New Roman" panose="02020603050405020304" pitchFamily="18" charset="0"/>
                <a:cs typeface="Times New Roman" panose="02020603050405020304" pitchFamily="18" charset="0"/>
              </a:rPr>
              <a:t>конструкторские способности детей дошкольного возраста в условиях детского </a:t>
            </a:r>
            <a:r>
              <a:rPr lang="ru-RU" sz="3200" b="1" dirty="0" smtClean="0">
                <a:solidFill>
                  <a:schemeClr val="tx1"/>
                </a:solidFill>
                <a:latin typeface="Times New Roman" panose="02020603050405020304" pitchFamily="18" charset="0"/>
                <a:cs typeface="Times New Roman" panose="02020603050405020304" pitchFamily="18" charset="0"/>
              </a:rPr>
              <a:t>сада. </a:t>
            </a:r>
            <a:endParaRPr lang="ru-RU" sz="3200" b="1" dirty="0">
              <a:solidFill>
                <a:schemeClr val="tx1"/>
              </a:solidFill>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298472150"/>
      </p:ext>
    </p:extLst>
  </p:cSld>
  <p:clrMapOvr>
    <a:masterClrMapping/>
  </p:clrMapOvr>
  <mc:AlternateContent xmlns:mc="http://schemas.openxmlformats.org/markup-compatibility/2006" xmlns:p14="http://schemas.microsoft.com/office/powerpoint/2010/main">
    <mc:Choice Requires="p14">
      <p:transition spd="slow">
        <p14:vortex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1" y="270456"/>
            <a:ext cx="9601196" cy="1262130"/>
          </a:xfrm>
        </p:spPr>
        <p:txBody>
          <a:bodyPr>
            <a:normAutofit/>
          </a:bodyPr>
          <a:lstStyle/>
          <a:p>
            <a:pPr algn="ctr"/>
            <a:r>
              <a:rPr lang="ru-RU" b="1" dirty="0">
                <a:latin typeface="Times New Roman" panose="02020603050405020304" pitchFamily="18" charset="0"/>
                <a:cs typeface="Times New Roman" panose="02020603050405020304" pitchFamily="18" charset="0"/>
              </a:rPr>
              <a:t>Задачи </a:t>
            </a:r>
            <a:r>
              <a:rPr lang="ru-RU" b="1" dirty="0" smtClean="0">
                <a:latin typeface="Times New Roman" panose="02020603050405020304" pitchFamily="18" charset="0"/>
                <a:cs typeface="Times New Roman" panose="02020603050405020304" pitchFamily="18" charset="0"/>
              </a:rPr>
              <a:t>проекта</a:t>
            </a:r>
            <a:r>
              <a:rPr lang="ru-RU" b="1" dirty="0">
                <a:latin typeface="Times New Roman" panose="02020603050405020304" pitchFamily="18" charset="0"/>
                <a:cs typeface="Times New Roman" panose="02020603050405020304" pitchFamily="18" charset="0"/>
              </a:rPr>
              <a:t>:</a:t>
            </a:r>
            <a:r>
              <a:rPr lang="ru-RU" dirty="0"/>
              <a:t/>
            </a:r>
            <a:br>
              <a:rPr lang="ru-RU" dirty="0"/>
            </a:br>
            <a:endParaRPr lang="ru-RU" dirty="0"/>
          </a:p>
        </p:txBody>
      </p:sp>
      <p:sp>
        <p:nvSpPr>
          <p:cNvPr id="3" name="Объект 2"/>
          <p:cNvSpPr>
            <a:spLocks noGrp="1"/>
          </p:cNvSpPr>
          <p:nvPr>
            <p:ph idx="1"/>
          </p:nvPr>
        </p:nvSpPr>
        <p:spPr>
          <a:xfrm>
            <a:off x="0" y="1226712"/>
            <a:ext cx="12192000" cy="3615267"/>
          </a:xfrm>
        </p:spPr>
        <p:txBody>
          <a:bodyPr>
            <a:normAutofit fontScale="92500"/>
          </a:bodyPr>
          <a:lstStyle/>
          <a:p>
            <a:pPr marL="0" indent="0">
              <a:buNone/>
            </a:pPr>
            <a:endParaRPr lang="ru-RU" sz="2400" dirty="0" smtClean="0">
              <a:latin typeface="Times New Roman" panose="02020603050405020304" pitchFamily="18" charset="0"/>
              <a:cs typeface="Times New Roman" panose="02020603050405020304" pitchFamily="18" charset="0"/>
            </a:endParaRPr>
          </a:p>
          <a:p>
            <a:pPr marL="0" indent="0">
              <a:buNone/>
            </a:pPr>
            <a:r>
              <a:rPr lang="ru-RU" sz="3200" b="1" dirty="0" smtClean="0">
                <a:solidFill>
                  <a:schemeClr val="tx1"/>
                </a:solidFill>
                <a:latin typeface="Times New Roman" panose="02020603050405020304" pitchFamily="18" charset="0"/>
                <a:cs typeface="Times New Roman" panose="02020603050405020304" pitchFamily="18" charset="0"/>
              </a:rPr>
              <a:t>1. Формировать </a:t>
            </a:r>
            <a:r>
              <a:rPr lang="ru-RU" sz="3200" b="1" dirty="0">
                <a:solidFill>
                  <a:schemeClr val="tx1"/>
                </a:solidFill>
                <a:latin typeface="Times New Roman" panose="02020603050405020304" pitchFamily="18" charset="0"/>
                <a:cs typeface="Times New Roman" panose="02020603050405020304" pitchFamily="18" charset="0"/>
              </a:rPr>
              <a:t>у детей познавательную и исследовательскую </a:t>
            </a:r>
            <a:r>
              <a:rPr lang="ru-RU" sz="3200" b="1" dirty="0" smtClean="0">
                <a:solidFill>
                  <a:schemeClr val="tx1"/>
                </a:solidFill>
                <a:latin typeface="Times New Roman" panose="02020603050405020304" pitchFamily="18" charset="0"/>
                <a:cs typeface="Times New Roman" panose="02020603050405020304" pitchFamily="18" charset="0"/>
              </a:rPr>
              <a:t>активность</a:t>
            </a:r>
            <a:r>
              <a:rPr lang="ru-RU" sz="3200" b="1" dirty="0">
                <a:solidFill>
                  <a:schemeClr val="tx1"/>
                </a:solidFill>
                <a:latin typeface="Times New Roman" panose="02020603050405020304" pitchFamily="18" charset="0"/>
                <a:cs typeface="Times New Roman" panose="02020603050405020304" pitchFamily="18" charset="0"/>
              </a:rPr>
              <a:t>;</a:t>
            </a:r>
          </a:p>
          <a:p>
            <a:pPr marL="0" indent="0">
              <a:buNone/>
            </a:pPr>
            <a:r>
              <a:rPr lang="ru-RU" sz="3200" b="1" dirty="0" smtClean="0">
                <a:solidFill>
                  <a:schemeClr val="tx1"/>
                </a:solidFill>
                <a:latin typeface="Times New Roman" panose="02020603050405020304" pitchFamily="18" charset="0"/>
                <a:cs typeface="Times New Roman" panose="02020603050405020304" pitchFamily="18" charset="0"/>
              </a:rPr>
              <a:t>2. Развивать </a:t>
            </a:r>
            <a:r>
              <a:rPr lang="ru-RU" sz="3200" b="1" dirty="0">
                <a:solidFill>
                  <a:schemeClr val="tx1"/>
                </a:solidFill>
                <a:latin typeface="Times New Roman" panose="02020603050405020304" pitchFamily="18" charset="0"/>
                <a:cs typeface="Times New Roman" panose="02020603050405020304" pitchFamily="18" charset="0"/>
              </a:rPr>
              <a:t>эстетический вкус, конструктивные навыки и </a:t>
            </a:r>
            <a:r>
              <a:rPr lang="ru-RU" sz="3200" b="1" dirty="0" smtClean="0">
                <a:solidFill>
                  <a:schemeClr val="tx1"/>
                </a:solidFill>
                <a:latin typeface="Times New Roman" panose="02020603050405020304" pitchFamily="18" charset="0"/>
                <a:cs typeface="Times New Roman" panose="02020603050405020304" pitchFamily="18" charset="0"/>
              </a:rPr>
              <a:t>умения;</a:t>
            </a:r>
            <a:endParaRPr lang="ru-RU" sz="3200" b="1" dirty="0">
              <a:solidFill>
                <a:schemeClr val="tx1"/>
              </a:solidFill>
              <a:latin typeface="Times New Roman" panose="02020603050405020304" pitchFamily="18" charset="0"/>
              <a:cs typeface="Times New Roman" panose="02020603050405020304" pitchFamily="18" charset="0"/>
            </a:endParaRPr>
          </a:p>
          <a:p>
            <a:pPr marL="0" indent="0">
              <a:buNone/>
            </a:pPr>
            <a:r>
              <a:rPr lang="ru-RU" sz="3200" b="1" dirty="0">
                <a:solidFill>
                  <a:schemeClr val="tx1"/>
                </a:solidFill>
                <a:latin typeface="Times New Roman" panose="02020603050405020304" pitchFamily="18" charset="0"/>
                <a:cs typeface="Times New Roman" panose="02020603050405020304" pitchFamily="18" charset="0"/>
              </a:rPr>
              <a:t>3</a:t>
            </a:r>
            <a:r>
              <a:rPr lang="ru-RU" sz="3200" b="1" dirty="0" smtClean="0">
                <a:solidFill>
                  <a:schemeClr val="tx1"/>
                </a:solidFill>
                <a:latin typeface="Times New Roman" panose="02020603050405020304" pitchFamily="18" charset="0"/>
                <a:cs typeface="Times New Roman" panose="02020603050405020304" pitchFamily="18" charset="0"/>
              </a:rPr>
              <a:t>. Совершенствовать </a:t>
            </a:r>
            <a:r>
              <a:rPr lang="ru-RU" sz="3200" b="1" dirty="0">
                <a:solidFill>
                  <a:schemeClr val="tx1"/>
                </a:solidFill>
                <a:latin typeface="Times New Roman" panose="02020603050405020304" pitchFamily="18" charset="0"/>
                <a:cs typeface="Times New Roman" panose="02020603050405020304" pitchFamily="18" charset="0"/>
              </a:rPr>
              <a:t>коммуникативные навыки детей при работе в паре, коллективе, распределении обязанностей.</a:t>
            </a:r>
          </a:p>
          <a:p>
            <a:pPr marL="0" indent="0">
              <a:buNone/>
            </a:pPr>
            <a:endParaRPr lang="ru-RU" dirty="0"/>
          </a:p>
        </p:txBody>
      </p:sp>
    </p:spTree>
    <p:extLst>
      <p:ext uri="{BB962C8B-B14F-4D97-AF65-F5344CB8AC3E}">
        <p14:creationId xmlns:p14="http://schemas.microsoft.com/office/powerpoint/2010/main" val="754542140"/>
      </p:ext>
    </p:extLst>
  </p:cSld>
  <p:clrMapOvr>
    <a:masterClrMapping/>
  </p:clrMapOvr>
  <mc:AlternateContent xmlns:mc="http://schemas.openxmlformats.org/markup-compatibility/2006" xmlns:p14="http://schemas.microsoft.com/office/powerpoint/2010/main">
    <mc:Choice Requires="p14">
      <p:transition spd="slow">
        <p14:vortex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12191999" cy="1390918"/>
          </a:xfrm>
        </p:spPr>
        <p:txBody>
          <a:bodyPr>
            <a:noAutofit/>
          </a:bodyPr>
          <a:lstStyle/>
          <a:p>
            <a:pPr algn="ctr"/>
            <a:r>
              <a:rPr lang="ru-RU" sz="3200" b="1" dirty="0" smtClean="0">
                <a:latin typeface="Times New Roman" panose="02020603050405020304" pitchFamily="18" charset="0"/>
                <a:cs typeface="Times New Roman" panose="02020603050405020304" pitchFamily="18" charset="0"/>
              </a:rPr>
              <a:t>АКТУАЛЬНОСТЬ:</a:t>
            </a:r>
            <a:endParaRPr lang="ru-RU" sz="32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0" y="685801"/>
            <a:ext cx="12191999" cy="5521816"/>
          </a:xfrm>
        </p:spPr>
        <p:txBody>
          <a:bodyPr/>
          <a:lstStyle/>
          <a:p>
            <a:pPr marL="0" indent="0">
              <a:buNone/>
            </a:pPr>
            <a:r>
              <a:rPr lang="ru-RU" sz="3200" b="1" dirty="0">
                <a:solidFill>
                  <a:schemeClr val="tx1"/>
                </a:solidFill>
                <a:latin typeface="Times New Roman" panose="02020603050405020304" pitchFamily="18" charset="0"/>
                <a:cs typeface="Times New Roman" panose="02020603050405020304" pitchFamily="18" charset="0"/>
              </a:rPr>
              <a:t>Играть, используя </a:t>
            </a:r>
            <a:r>
              <a:rPr lang="ru-RU" sz="3200" b="1" dirty="0" smtClean="0">
                <a:solidFill>
                  <a:schemeClr val="tx1"/>
                </a:solidFill>
                <a:latin typeface="Times New Roman" panose="02020603050405020304" pitchFamily="18" charset="0"/>
                <a:cs typeface="Times New Roman" panose="02020603050405020304" pitchFamily="18" charset="0"/>
              </a:rPr>
              <a:t>конструктор </a:t>
            </a:r>
            <a:r>
              <a:rPr lang="ru-RU" sz="3200" b="1" dirty="0">
                <a:solidFill>
                  <a:schemeClr val="tx1"/>
                </a:solidFill>
                <a:latin typeface="Times New Roman" panose="02020603050405020304" pitchFamily="18" charset="0"/>
                <a:cs typeface="Times New Roman" panose="02020603050405020304" pitchFamily="18" charset="0"/>
              </a:rPr>
              <a:t>для детей не только весело, но и полезно. Ведь при сборке конструктора ребенок развивается очень разносторонне, тут задействовано все: восприятие форм, осязание, моторика, пространственное мышление. Именно поэтому конструктор так полезен для детей </a:t>
            </a:r>
            <a:r>
              <a:rPr lang="ru-RU" sz="3200" b="1" dirty="0" smtClean="0">
                <a:solidFill>
                  <a:schemeClr val="tx1"/>
                </a:solidFill>
                <a:latin typeface="Times New Roman" panose="02020603050405020304" pitchFamily="18" charset="0"/>
                <a:cs typeface="Times New Roman" panose="02020603050405020304" pitchFamily="18" charset="0"/>
              </a:rPr>
              <a:t>любого </a:t>
            </a:r>
            <a:r>
              <a:rPr lang="ru-RU" sz="3200" b="1" dirty="0">
                <a:solidFill>
                  <a:schemeClr val="tx1"/>
                </a:solidFill>
                <a:latin typeface="Times New Roman" panose="02020603050405020304" pitchFamily="18" charset="0"/>
                <a:cs typeface="Times New Roman" panose="02020603050405020304" pitchFamily="18" charset="0"/>
              </a:rPr>
              <a:t>возраста, он помогает развиваться не только физически, но и творчески.</a:t>
            </a:r>
          </a:p>
          <a:p>
            <a:endParaRPr lang="ru-RU" dirty="0"/>
          </a:p>
        </p:txBody>
      </p:sp>
    </p:spTree>
    <p:extLst>
      <p:ext uri="{BB962C8B-B14F-4D97-AF65-F5344CB8AC3E}">
        <p14:creationId xmlns:p14="http://schemas.microsoft.com/office/powerpoint/2010/main" val="617993004"/>
      </p:ext>
    </p:extLst>
  </p:cSld>
  <p:clrMapOvr>
    <a:masterClrMapping/>
  </p:clrMapOvr>
  <mc:AlternateContent xmlns:mc="http://schemas.openxmlformats.org/markup-compatibility/2006" xmlns:p14="http://schemas.microsoft.com/office/powerpoint/2010/main">
    <mc:Choice Requires="p14">
      <p:transition spd="slow">
        <p14:vortex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96980" y="244698"/>
            <a:ext cx="8667114" cy="354107"/>
          </a:xfrm>
        </p:spPr>
        <p:txBody>
          <a:bodyPr>
            <a:normAutofit fontScale="90000"/>
          </a:bodyPr>
          <a:lstStyle/>
          <a:p>
            <a:pPr algn="ctr"/>
            <a:r>
              <a:rPr lang="ru-RU" b="1" dirty="0" smtClean="0">
                <a:latin typeface="Times New Roman" panose="02020603050405020304" pitchFamily="18" charset="0"/>
                <a:cs typeface="Times New Roman" panose="02020603050405020304" pitchFamily="18" charset="0"/>
              </a:rPr>
              <a:t>Формирование элементарных математических  представлений</a:t>
            </a:r>
            <a:endParaRPr lang="ru-RU" dirty="0">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0" y="4159876"/>
            <a:ext cx="12192000" cy="2308324"/>
          </a:xfrm>
          <a:prstGeom prst="rect">
            <a:avLst/>
          </a:prstGeom>
          <a:noFill/>
        </p:spPr>
        <p:txBody>
          <a:bodyPr wrap="square" lIns="91440" tIns="45720" rIns="91440" bIns="45720">
            <a:spAutoFit/>
          </a:bodyPr>
          <a:lstStyle/>
          <a:p>
            <a:pPr algn="just"/>
            <a:r>
              <a:rPr lang="ru-RU" sz="2400" b="1" dirty="0" smtClean="0">
                <a:latin typeface="Times New Roman" panose="02020603050405020304" pitchFamily="18" charset="0"/>
                <a:cs typeface="Times New Roman" panose="02020603050405020304" pitchFamily="18" charset="0"/>
              </a:rPr>
              <a:t>На полу зала разложены детали от конструктора (ромб, квадрат, прямоугольник, </a:t>
            </a:r>
          </a:p>
          <a:p>
            <a:pPr algn="just"/>
            <a:r>
              <a:rPr lang="ru-RU" sz="2400" b="1" dirty="0">
                <a:latin typeface="Times New Roman" panose="02020603050405020304" pitchFamily="18" charset="0"/>
                <a:cs typeface="Times New Roman" panose="02020603050405020304" pitchFamily="18" charset="0"/>
              </a:rPr>
              <a:t>т</a:t>
            </a:r>
            <a:r>
              <a:rPr lang="ru-RU" sz="2400" b="1" dirty="0" smtClean="0">
                <a:latin typeface="Times New Roman" panose="02020603050405020304" pitchFamily="18" charset="0"/>
                <a:cs typeface="Times New Roman" panose="02020603050405020304" pitchFamily="18" charset="0"/>
              </a:rPr>
              <a:t>реугольник). В центре разложенных деталей лежат парами картинки. </a:t>
            </a:r>
          </a:p>
          <a:p>
            <a:pPr algn="just"/>
            <a:r>
              <a:rPr lang="ru-RU" sz="2400" b="1" dirty="0" smtClean="0">
                <a:latin typeface="Times New Roman" panose="02020603050405020304" pitchFamily="18" charset="0"/>
                <a:cs typeface="Times New Roman" panose="02020603050405020304" pitchFamily="18" charset="0"/>
              </a:rPr>
              <a:t>В каждой паре одна </a:t>
            </a:r>
            <a:r>
              <a:rPr lang="ru-RU" sz="2400" b="1" dirty="0">
                <a:latin typeface="Times New Roman" panose="02020603050405020304" pitchFamily="18" charset="0"/>
                <a:cs typeface="Times New Roman" panose="02020603050405020304" pitchFamily="18" charset="0"/>
              </a:rPr>
              <a:t>г</a:t>
            </a:r>
            <a:r>
              <a:rPr lang="ru-RU" sz="2400" b="1" dirty="0" smtClean="0">
                <a:latin typeface="Times New Roman" panose="02020603050405020304" pitchFamily="18" charset="0"/>
                <a:cs typeface="Times New Roman" panose="02020603050405020304" pitchFamily="18" charset="0"/>
              </a:rPr>
              <a:t>еометрическая фигура и одна цифра. Пока звучит музыка, дети перемещаются по залу. Как только музыка закончилась, дети должны быстро занять места около деталей конструктора. Например, если на картинке квадрат и цифра два, то рядом с квадратной деталью от конструктора могут встать только два ребенка.</a:t>
            </a:r>
          </a:p>
        </p:txBody>
      </p:sp>
      <p:pic>
        <p:nvPicPr>
          <p:cNvPr id="8" name="Объект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524470" y="971890"/>
            <a:ext cx="5667530" cy="3187986"/>
          </a:xfrm>
        </p:spPr>
      </p:pic>
      <p:pic>
        <p:nvPicPr>
          <p:cNvPr id="14" name="Рисунок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71890"/>
            <a:ext cx="5667531" cy="3187986"/>
          </a:xfrm>
          <a:prstGeom prst="rect">
            <a:avLst/>
          </a:prstGeom>
        </p:spPr>
      </p:pic>
    </p:spTree>
    <p:extLst>
      <p:ext uri="{BB962C8B-B14F-4D97-AF65-F5344CB8AC3E}">
        <p14:creationId xmlns:p14="http://schemas.microsoft.com/office/powerpoint/2010/main" val="3456126315"/>
      </p:ext>
    </p:extLst>
  </p:cSld>
  <p:clrMapOvr>
    <a:masterClrMapping/>
  </p:clrMapOvr>
  <mc:AlternateContent xmlns:mc="http://schemas.openxmlformats.org/markup-compatibility/2006" xmlns:p14="http://schemas.microsoft.com/office/powerpoint/2010/main">
    <mc:Choice Requires="p14">
      <p:transition spd="slow">
        <p14:vortex dir="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1180" y="-42419"/>
            <a:ext cx="10515600" cy="618187"/>
          </a:xfrm>
        </p:spPr>
        <p:txBody>
          <a:bodyPr>
            <a:normAutofit fontScale="90000"/>
          </a:bodyPr>
          <a:lstStyle/>
          <a:p>
            <a:pPr algn="ctr"/>
            <a:r>
              <a:rPr lang="ru-RU" b="1" dirty="0" smtClean="0">
                <a:latin typeface="Times New Roman" panose="02020603050405020304" pitchFamily="18" charset="0"/>
                <a:cs typeface="Times New Roman" panose="02020603050405020304" pitchFamily="18" charset="0"/>
              </a:rPr>
              <a:t>Развитие речи</a:t>
            </a:r>
            <a:endParaRPr lang="ru-RU" dirty="0">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0" y="4803820"/>
            <a:ext cx="12192000" cy="2277547"/>
          </a:xfrm>
          <a:prstGeom prst="rect">
            <a:avLst/>
          </a:prstGeom>
          <a:noFill/>
        </p:spPr>
        <p:txBody>
          <a:bodyPr wrap="square" lIns="91440" tIns="45720" rIns="91440" bIns="45720">
            <a:spAutoFit/>
          </a:bodyPr>
          <a:lstStyle/>
          <a:p>
            <a:pPr algn="just"/>
            <a:r>
              <a:rPr lang="ru-RU" sz="2400" b="1" dirty="0" smtClean="0">
                <a:latin typeface="Times New Roman" panose="02020603050405020304" pitchFamily="18" charset="0"/>
                <a:cs typeface="Times New Roman" panose="02020603050405020304" pitchFamily="18" charset="0"/>
              </a:rPr>
              <a:t>Детей делят на команды. У каждой команды одинаковое количество деталей конструктора. Инструктор или воспитатель пока</a:t>
            </a:r>
            <a:r>
              <a:rPr lang="ru-RU" sz="2400" dirty="0" smtClean="0">
                <a:latin typeface="Times New Roman" panose="02020603050405020304" pitchFamily="18" charset="0"/>
                <a:cs typeface="Times New Roman" panose="02020603050405020304" pitchFamily="18" charset="0"/>
              </a:rPr>
              <a:t>зы</a:t>
            </a:r>
            <a:r>
              <a:rPr lang="ru-RU" sz="2400" b="1" dirty="0" smtClean="0">
                <a:latin typeface="Times New Roman" panose="02020603050405020304" pitchFamily="18" charset="0"/>
                <a:cs typeface="Times New Roman" panose="02020603050405020304" pitchFamily="18" charset="0"/>
              </a:rPr>
              <a:t>вает детям рисунок (море, лес, дорога, космос). Глядя на картинку, команды должны построить то, что относится к этой теме. Например, к космосу - ракета или планета, к морю - корабль или акула, к дороге – машина или светофор и т.д.</a:t>
            </a:r>
          </a:p>
          <a:p>
            <a:pPr algn="ctr"/>
            <a:endParaRPr lang="ru-RU" sz="2200" b="1" dirty="0" smtClean="0"/>
          </a:p>
        </p:txBody>
      </p:sp>
      <p:pic>
        <p:nvPicPr>
          <p:cNvPr id="6" name="Объект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748744"/>
            <a:ext cx="2428873" cy="4055076"/>
          </a:xfrm>
        </p:spPr>
      </p:pic>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90975" y="748744"/>
            <a:ext cx="2301025" cy="4090711"/>
          </a:xfrm>
          <a:prstGeom prst="rect">
            <a:avLst/>
          </a:prstGeom>
        </p:spPr>
      </p:pic>
      <p:pic>
        <p:nvPicPr>
          <p:cNvPr id="8" name="Рисунок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66248" y="750747"/>
            <a:ext cx="7205464" cy="4053073"/>
          </a:xfrm>
          <a:prstGeom prst="rect">
            <a:avLst/>
          </a:prstGeom>
        </p:spPr>
      </p:pic>
    </p:spTree>
    <p:extLst>
      <p:ext uri="{BB962C8B-B14F-4D97-AF65-F5344CB8AC3E}">
        <p14:creationId xmlns:p14="http://schemas.microsoft.com/office/powerpoint/2010/main" val="1347886311"/>
      </p:ext>
    </p:extLst>
  </p:cSld>
  <p:clrMapOvr>
    <a:masterClrMapping/>
  </p:clrMapOvr>
  <mc:AlternateContent xmlns:mc="http://schemas.openxmlformats.org/markup-compatibility/2006" xmlns:p14="http://schemas.microsoft.com/office/powerpoint/2010/main">
    <mc:Choice Requires="p14">
      <p:transition spd="slow">
        <p14:vortex dir="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48048" y="133306"/>
            <a:ext cx="10671245" cy="458490"/>
          </a:xfrm>
        </p:spPr>
        <p:txBody>
          <a:bodyPr>
            <a:normAutofit fontScale="90000"/>
          </a:bodyPr>
          <a:lstStyle/>
          <a:p>
            <a:pPr algn="ctr"/>
            <a:r>
              <a:rPr lang="ru-RU" b="1" dirty="0" smtClean="0">
                <a:latin typeface="Times New Roman" panose="02020603050405020304" pitchFamily="18" charset="0"/>
                <a:cs typeface="Times New Roman" panose="02020603050405020304" pitchFamily="18" charset="0"/>
              </a:rPr>
              <a:t>Патриотическое воспитание</a:t>
            </a:r>
            <a:endParaRPr lang="ru-RU" dirty="0">
              <a:latin typeface="Times New Roman" panose="02020603050405020304" pitchFamily="18" charset="0"/>
              <a:cs typeface="Times New Roman" panose="02020603050405020304" pitchFamily="18" charset="0"/>
            </a:endParaRPr>
          </a:p>
        </p:txBody>
      </p:sp>
      <p:sp>
        <p:nvSpPr>
          <p:cNvPr id="11" name="Прямоугольник 10"/>
          <p:cNvSpPr/>
          <p:nvPr/>
        </p:nvSpPr>
        <p:spPr>
          <a:xfrm>
            <a:off x="-1" y="4387424"/>
            <a:ext cx="12191999" cy="1200329"/>
          </a:xfrm>
          <a:prstGeom prst="rect">
            <a:avLst/>
          </a:prstGeom>
          <a:noFill/>
        </p:spPr>
        <p:txBody>
          <a:bodyPr wrap="square" lIns="91440" tIns="45720" rIns="91440" bIns="45720">
            <a:spAutoFit/>
          </a:bodyPr>
          <a:lstStyle/>
          <a:p>
            <a:pPr algn="just"/>
            <a:r>
              <a:rPr lang="ru-RU" sz="2400" b="1" dirty="0" smtClean="0">
                <a:latin typeface="Times New Roman" panose="02020603050405020304" pitchFamily="18" charset="0"/>
                <a:cs typeface="Times New Roman" panose="02020603050405020304" pitchFamily="18" charset="0"/>
              </a:rPr>
              <a:t>Здесь ребята делятся на команды. У каждой команды одинаковый набор деталей конструктора. Командам дается задание построить военный объект. У каждой команды свой. В этом случае дети строили танк и истребитель.</a:t>
            </a:r>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940158"/>
            <a:ext cx="4687213" cy="2687266"/>
          </a:xfr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03420" y="893377"/>
            <a:ext cx="4888579" cy="2749825"/>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84526" y="899215"/>
            <a:ext cx="2021582" cy="2743988"/>
          </a:xfrm>
          <a:prstGeom prst="rect">
            <a:avLst/>
          </a:prstGeom>
        </p:spPr>
      </p:pic>
    </p:spTree>
    <p:extLst>
      <p:ext uri="{BB962C8B-B14F-4D97-AF65-F5344CB8AC3E}">
        <p14:creationId xmlns:p14="http://schemas.microsoft.com/office/powerpoint/2010/main" val="3078541670"/>
      </p:ext>
    </p:extLst>
  </p:cSld>
  <p:clrMapOvr>
    <a:masterClrMapping/>
  </p:clrMapOvr>
  <mc:AlternateContent xmlns:mc="http://schemas.openxmlformats.org/markup-compatibility/2006" xmlns:p14="http://schemas.microsoft.com/office/powerpoint/2010/main">
    <mc:Choice Requires="p14">
      <p:transition spd="slow">
        <p14:vortex dir="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35169" y="34835"/>
            <a:ext cx="10515600" cy="390168"/>
          </a:xfrm>
        </p:spPr>
        <p:txBody>
          <a:bodyPr>
            <a:normAutofit fontScale="90000"/>
          </a:bodyPr>
          <a:lstStyle/>
          <a:p>
            <a:pPr algn="ctr"/>
            <a:r>
              <a:rPr lang="ru-RU" b="1" dirty="0" smtClean="0">
                <a:latin typeface="Times New Roman" panose="02020603050405020304" pitchFamily="18" charset="0"/>
                <a:cs typeface="Times New Roman" panose="02020603050405020304" pitchFamily="18" charset="0"/>
              </a:rPr>
              <a:t>Прикладное творчество</a:t>
            </a:r>
            <a:endParaRPr lang="ru-RU" dirty="0">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0" y="4498349"/>
            <a:ext cx="12191999" cy="1569660"/>
          </a:xfrm>
          <a:prstGeom prst="rect">
            <a:avLst/>
          </a:prstGeom>
          <a:noFill/>
        </p:spPr>
        <p:txBody>
          <a:bodyPr wrap="square" lIns="91440" tIns="45720" rIns="91440" bIns="45720">
            <a:spAutoFit/>
          </a:bodyPr>
          <a:lstStyle/>
          <a:p>
            <a:pPr algn="just"/>
            <a:r>
              <a:rPr lang="ru-RU" sz="2400" b="1" dirty="0" smtClean="0">
                <a:latin typeface="Times New Roman" panose="02020603050405020304" pitchFamily="18" charset="0"/>
                <a:cs typeface="Times New Roman" panose="02020603050405020304" pitchFamily="18" charset="0"/>
              </a:rPr>
              <a:t>Один ребенок подходит к доске и там нарисован объект, но с одной недостающей деталью. Второй ребенок подходит к недостроенному объекту из конструктора. Дети должны дорисовать и достроить объект, но не подсматривая друг к другу. Результаты бывают совершенно разные.</a:t>
            </a:r>
          </a:p>
        </p:txBody>
      </p:sp>
      <p:pic>
        <p:nvPicPr>
          <p:cNvPr id="6" name="Объект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605307"/>
            <a:ext cx="5134828" cy="2888342"/>
          </a:xfrm>
        </p:spPr>
      </p:pic>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46633" y="599382"/>
            <a:ext cx="5145367" cy="2894268"/>
          </a:xfrm>
          <a:prstGeom prst="rect">
            <a:avLst/>
          </a:prstGeom>
        </p:spPr>
      </p:pic>
      <p:pic>
        <p:nvPicPr>
          <p:cNvPr id="8" name="Рисунок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8384" y="605306"/>
            <a:ext cx="1624693" cy="2888343"/>
          </a:xfrm>
          <a:prstGeom prst="rect">
            <a:avLst/>
          </a:prstGeom>
        </p:spPr>
      </p:pic>
    </p:spTree>
    <p:extLst>
      <p:ext uri="{BB962C8B-B14F-4D97-AF65-F5344CB8AC3E}">
        <p14:creationId xmlns:p14="http://schemas.microsoft.com/office/powerpoint/2010/main" val="3237971012"/>
      </p:ext>
    </p:extLst>
  </p:cSld>
  <p:clrMapOvr>
    <a:masterClrMapping/>
  </p:clrMapOvr>
  <mc:AlternateContent xmlns:mc="http://schemas.openxmlformats.org/markup-compatibility/2006" xmlns:p14="http://schemas.microsoft.com/office/powerpoint/2010/main">
    <mc:Choice Requires="p14">
      <p:transition spd="slow">
        <p14:vortex dir="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0152" y="0"/>
            <a:ext cx="11737536" cy="655646"/>
          </a:xfrm>
        </p:spPr>
        <p:txBody>
          <a:bodyPr>
            <a:normAutofit/>
          </a:bodyPr>
          <a:lstStyle/>
          <a:p>
            <a:pPr algn="ctr"/>
            <a:r>
              <a:rPr lang="ru-RU" sz="3200" b="1" dirty="0" smtClean="0">
                <a:latin typeface="Times New Roman" panose="02020603050405020304" pitchFamily="18" charset="0"/>
                <a:cs typeface="Times New Roman" panose="02020603050405020304" pitchFamily="18" charset="0"/>
              </a:rPr>
              <a:t>Конструктивно-модельная деятельность</a:t>
            </a:r>
            <a:endParaRPr lang="ru-RU" sz="3200"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0" y="5120446"/>
            <a:ext cx="12192000" cy="1200329"/>
          </a:xfrm>
          <a:prstGeom prst="rect">
            <a:avLst/>
          </a:prstGeom>
          <a:noFill/>
        </p:spPr>
        <p:txBody>
          <a:bodyPr wrap="square" lIns="91440" tIns="45720" rIns="91440" bIns="45720">
            <a:spAutoFit/>
          </a:bodyPr>
          <a:lstStyle/>
          <a:p>
            <a:pPr algn="just"/>
            <a:r>
              <a:rPr lang="ru-RU" sz="2400" b="1" dirty="0" smtClean="0">
                <a:latin typeface="Times New Roman" panose="02020603050405020304" pitchFamily="18" charset="0"/>
                <a:cs typeface="Times New Roman" panose="02020603050405020304" pitchFamily="18" charset="0"/>
              </a:rPr>
              <a:t>Дети делятся на команды. Воспитатель или инструктор рассказывают интересный факт и загадку про животного (в данном случае был осьминог). Дети должны пройти лабиринт из конструктора и собрать </a:t>
            </a:r>
            <a:r>
              <a:rPr lang="ru-RU" sz="2400" b="1" dirty="0" err="1" smtClean="0">
                <a:latin typeface="Times New Roman" panose="02020603050405020304" pitchFamily="18" charset="0"/>
                <a:cs typeface="Times New Roman" panose="02020603050405020304" pitchFamily="18" charset="0"/>
              </a:rPr>
              <a:t>пазл</a:t>
            </a:r>
            <a:r>
              <a:rPr lang="ru-RU" sz="2400" b="1" dirty="0" smtClean="0">
                <a:latin typeface="Times New Roman" panose="02020603050405020304" pitchFamily="18" charset="0"/>
                <a:cs typeface="Times New Roman" panose="02020603050405020304" pitchFamily="18" charset="0"/>
              </a:rPr>
              <a:t>-отгадку. </a:t>
            </a:r>
          </a:p>
        </p:txBody>
      </p:sp>
      <p:pic>
        <p:nvPicPr>
          <p:cNvPr id="7" name="Объект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53050" y="655646"/>
            <a:ext cx="6861319" cy="3859493"/>
          </a:xfrm>
        </p:spPr>
      </p:pic>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55646"/>
            <a:ext cx="2150772" cy="3823594"/>
          </a:xfrm>
          <a:prstGeom prst="rect">
            <a:avLst/>
          </a:prstGeom>
        </p:spPr>
      </p:pic>
      <p:pic>
        <p:nvPicPr>
          <p:cNvPr id="9" name="Рисунок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32642" y="676282"/>
            <a:ext cx="2159358" cy="3838858"/>
          </a:xfrm>
          <a:prstGeom prst="rect">
            <a:avLst/>
          </a:prstGeom>
        </p:spPr>
      </p:pic>
    </p:spTree>
    <p:extLst>
      <p:ext uri="{BB962C8B-B14F-4D97-AF65-F5344CB8AC3E}">
        <p14:creationId xmlns:p14="http://schemas.microsoft.com/office/powerpoint/2010/main" val="3768275409"/>
      </p:ext>
    </p:extLst>
  </p:cSld>
  <p:clrMapOvr>
    <a:masterClrMapping/>
  </p:clrMapOvr>
  <mc:AlternateContent xmlns:mc="http://schemas.openxmlformats.org/markup-compatibility/2006" xmlns:p14="http://schemas.microsoft.com/office/powerpoint/2010/main">
    <mc:Choice Requires="p14">
      <p:transition spd="slow">
        <p14:vortex dir="r"/>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Сектор">
  <a:themeElements>
    <a:clrScheme name="Синий и зеленый">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Сектор">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ектор">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9759155-7935-4C61-A06C-C04380D1B16E}"/>
    </a:ext>
  </a:extLst>
</a:theme>
</file>

<file path=docProps/app.xml><?xml version="1.0" encoding="utf-8"?>
<Properties xmlns="http://schemas.openxmlformats.org/officeDocument/2006/extended-properties" xmlns:vt="http://schemas.openxmlformats.org/officeDocument/2006/docPropsVTypes">
  <Template>Slice</Template>
  <TotalTime>9349</TotalTime>
  <Words>507</Words>
  <Application>Microsoft Office PowerPoint</Application>
  <PresentationFormat>Широкоэкранный</PresentationFormat>
  <Paragraphs>30</Paragraphs>
  <Slides>13</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13</vt:i4>
      </vt:variant>
    </vt:vector>
  </HeadingPairs>
  <TitlesOfParts>
    <vt:vector size="17" baseType="lpstr">
      <vt:lpstr>Century Gothic</vt:lpstr>
      <vt:lpstr>Times New Roman</vt:lpstr>
      <vt:lpstr>Wingdings 3</vt:lpstr>
      <vt:lpstr>Сектор</vt:lpstr>
      <vt:lpstr>           Магматик на физкультурных занятиях с интеграцией всех образовательных областей </vt:lpstr>
      <vt:lpstr>Цель проекта: </vt:lpstr>
      <vt:lpstr>Задачи проекта: </vt:lpstr>
      <vt:lpstr>АКТУАЛЬНОСТЬ:</vt:lpstr>
      <vt:lpstr>Формирование элементарных математических  представлений</vt:lpstr>
      <vt:lpstr>Развитие речи</vt:lpstr>
      <vt:lpstr>Патриотическое воспитание</vt:lpstr>
      <vt:lpstr>Прикладное творчество</vt:lpstr>
      <vt:lpstr>Конструктивно-модельная деятельность</vt:lpstr>
      <vt:lpstr>Музыкальная деятельность</vt:lpstr>
      <vt:lpstr>Физическая культура</vt:lpstr>
      <vt:lpstr>Релаксация</vt:lpstr>
      <vt:lpstr>Спасибо за внимание!</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Математика в движении на физкультурных занятиях</dc:title>
  <dc:creator>ivino_000</dc:creator>
  <cp:lastModifiedBy>ivino_000</cp:lastModifiedBy>
  <cp:revision>41</cp:revision>
  <dcterms:created xsi:type="dcterms:W3CDTF">2023-04-09T09:17:14Z</dcterms:created>
  <dcterms:modified xsi:type="dcterms:W3CDTF">2024-03-11T06:13:29Z</dcterms:modified>
</cp:coreProperties>
</file>