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74" r:id="rId7"/>
    <p:sldId id="262" r:id="rId8"/>
    <p:sldId id="277" r:id="rId9"/>
    <p:sldId id="263" r:id="rId10"/>
    <p:sldId id="278" r:id="rId11"/>
    <p:sldId id="264" r:id="rId12"/>
    <p:sldId id="279" r:id="rId13"/>
    <p:sldId id="265" r:id="rId14"/>
    <p:sldId id="280" r:id="rId15"/>
    <p:sldId id="266" r:id="rId16"/>
    <p:sldId id="281" r:id="rId17"/>
    <p:sldId id="267" r:id="rId18"/>
    <p:sldId id="282" r:id="rId19"/>
    <p:sldId id="268" r:id="rId20"/>
    <p:sldId id="283" r:id="rId21"/>
    <p:sldId id="269" r:id="rId22"/>
    <p:sldId id="284" r:id="rId23"/>
    <p:sldId id="270" r:id="rId24"/>
    <p:sldId id="285" r:id="rId25"/>
    <p:sldId id="272" r:id="rId26"/>
    <p:sldId id="286" r:id="rId27"/>
    <p:sldId id="273" r:id="rId28"/>
    <p:sldId id="287" r:id="rId29"/>
    <p:sldId id="27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Calibri" pitchFamily="34" charset="0"/>
              </a:rPr>
              <a:t>Муниципальное </a:t>
            </a:r>
            <a:r>
              <a:rPr lang="ru-RU" sz="1800" dirty="0" smtClean="0">
                <a:solidFill>
                  <a:schemeClr val="tx2"/>
                </a:solidFill>
                <a:latin typeface="Calibri" pitchFamily="34" charset="0"/>
              </a:rPr>
              <a:t>автономное</a:t>
            </a:r>
            <a:r>
              <a:rPr lang="ru-RU" sz="1800" dirty="0" smtClean="0">
                <a:latin typeface="Calibri" pitchFamily="34" charset="0"/>
              </a:rPr>
              <a:t> дошкольное образовательное учреждение детский сад общеразвивающего вида №48 </a:t>
            </a:r>
            <a:r>
              <a:rPr lang="ru-RU" sz="1800" dirty="0" err="1" smtClean="0">
                <a:latin typeface="Calibri" pitchFamily="34" charset="0"/>
              </a:rPr>
              <a:t>г.Томска</a:t>
            </a:r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(МАДОУ №48)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«Организация совместного детско-родительского досуга, как форма взаимодействия ДОУ с семьёй в условиях ФГОС ДО»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endParaRPr lang="ru-RU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				</a:t>
            </a:r>
            <a:r>
              <a:rPr lang="ru-RU" smtClean="0">
                <a:solidFill>
                  <a:schemeClr val="tx2"/>
                </a:solidFill>
                <a:latin typeface="Calibri" pitchFamily="34" charset="0"/>
              </a:rPr>
              <a:t>    </a:t>
            </a:r>
            <a:r>
              <a:rPr lang="ru-RU" sz="2000" smtClean="0">
                <a:solidFill>
                  <a:schemeClr val="tx2"/>
                </a:solidFill>
                <a:latin typeface="Calibri" pitchFamily="34" charset="0"/>
              </a:rPr>
              <a:t>Гудкова </a:t>
            </a: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</a:rPr>
              <a:t>Т. В.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</a:rPr>
              <a:t>					Белослудцева О. Р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По приглашению одного из родителей нашей группы мы посетили «Томский кадетский корпус». Музей данного учебного заведения располагает памятными вещами, которые особенно интересны детям: образцами военной одежды;  военными наградами; коллекциями писем и дневников участников войны; стрелковым оружием и многим другим, где дети и родители могли это не только увидеть, но и потрогать.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Calibri" pitchFamily="34" charset="0"/>
              </a:rPr>
              <a:t>«Томский кадетский корпус»</a:t>
            </a: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3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097" y="1196752"/>
            <a:ext cx="3240360" cy="2430271"/>
          </a:xfrm>
        </p:spPr>
      </p:pic>
      <p:pic>
        <p:nvPicPr>
          <p:cNvPr id="5" name="Рисунок 4" descr="IMG_2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268760"/>
            <a:ext cx="3155842" cy="2366881"/>
          </a:xfrm>
          <a:prstGeom prst="rect">
            <a:avLst/>
          </a:prstGeom>
        </p:spPr>
      </p:pic>
      <p:pic>
        <p:nvPicPr>
          <p:cNvPr id="6" name="Рисунок 5" descr="IMG_2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05064"/>
            <a:ext cx="3131839" cy="2348879"/>
          </a:xfrm>
          <a:prstGeom prst="rect">
            <a:avLst/>
          </a:prstGeom>
        </p:spPr>
      </p:pic>
      <p:pic>
        <p:nvPicPr>
          <p:cNvPr id="8" name="Рисунок 7" descr="IMG_23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79" y="4005064"/>
            <a:ext cx="3227851" cy="242088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«Ботанический сад»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Посещение </a:t>
            </a:r>
            <a:r>
              <a:rPr lang="ru-RU" b="1" dirty="0" smtClean="0"/>
              <a:t>Ботанического</a:t>
            </a:r>
            <a:r>
              <a:rPr lang="ru-RU" dirty="0" smtClean="0"/>
              <a:t> сада –  оказалось интереснейшим   событием  в жизни нашей группы, которое доставило  удовольствие всем:  как взрослым, так и детям.  В  </a:t>
            </a:r>
            <a:r>
              <a:rPr lang="ru-RU" b="1" dirty="0" smtClean="0"/>
              <a:t>Ботаническом  сад</a:t>
            </a:r>
            <a:r>
              <a:rPr lang="ru-RU" dirty="0" smtClean="0"/>
              <a:t>у  собран интересный и разнообразный материал из жизни растений.  Флора сада вызвало  массу положительных эмоций и впечатлений. По рассказу родителей дети еще долго рассказывали о походе в ботанический сад всем родственникам и друзьям. А в группе дети рисовали растения, которые им понравились, и была организована для родителей выставка рисунков.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1019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3456384" cy="2592288"/>
          </a:xfrm>
        </p:spPr>
      </p:pic>
      <p:pic>
        <p:nvPicPr>
          <p:cNvPr id="5" name="Рисунок 4" descr="IMG-20191019-WA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620688"/>
            <a:ext cx="3299859" cy="2474894"/>
          </a:xfrm>
          <a:prstGeom prst="rect">
            <a:avLst/>
          </a:prstGeom>
        </p:spPr>
      </p:pic>
      <p:pic>
        <p:nvPicPr>
          <p:cNvPr id="6" name="Рисунок 5" descr="IMG-20191019-WA01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717032"/>
            <a:ext cx="3384376" cy="2538282"/>
          </a:xfrm>
          <a:prstGeom prst="rect">
            <a:avLst/>
          </a:prstGeom>
        </p:spPr>
      </p:pic>
      <p:pic>
        <p:nvPicPr>
          <p:cNvPr id="7" name="Рисунок 6" descr="IMG-20191019-WA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645024"/>
            <a:ext cx="2088232" cy="278431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После экскурсии в ботанический сад, мы в группе провели КВН «Знатоки природы Томской области», что помогло  повысить интерес родителей к экологическому образованию их детей и экологии в целом. </a:t>
            </a:r>
            <a:r>
              <a:rPr lang="ru-RU" dirty="0" err="1" smtClean="0"/>
              <a:t>КВН-ы</a:t>
            </a:r>
            <a:r>
              <a:rPr lang="ru-RU" dirty="0" smtClean="0"/>
              <a:t> подобного рода очень </a:t>
            </a:r>
            <a:r>
              <a:rPr lang="ru-RU" dirty="0" err="1" smtClean="0"/>
              <a:t>сплочают</a:t>
            </a:r>
            <a:r>
              <a:rPr lang="ru-RU" dirty="0" smtClean="0"/>
              <a:t> детей и родителей, ведь здесь они становятся равноправными членами команды и решают общие задачи.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Calibri" pitchFamily="34" charset="0"/>
              </a:rPr>
              <a:t>КВН, викторины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02305151427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259632" y="1340768"/>
            <a:ext cx="3813175" cy="2859881"/>
          </a:xfrm>
        </p:spPr>
      </p:pic>
      <p:pic>
        <p:nvPicPr>
          <p:cNvPr id="5" name="Рисунок 4" descr="IMG20230515142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788023" y="3356991"/>
            <a:ext cx="3915589" cy="293669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 нашей группе стало традицией проводить различные акции.</a:t>
            </a:r>
          </a:p>
          <a:p>
            <a:pPr>
              <a:buNone/>
            </a:pPr>
            <a:r>
              <a:rPr lang="ru-RU" b="1" dirty="0" smtClean="0"/>
              <a:t>Акция</a:t>
            </a:r>
            <a:r>
              <a:rPr lang="ru-RU" dirty="0" smtClean="0"/>
              <a:t> способствует сплочению семьи, позволяет родителям стать ближе к своим детям, укрепить отношения с ними, сформировать ценностное отношение к близким людям, а детям - получить позитивную обратную связь от родителей, ощутить любовь и собственную нужность. Такие мероприятия затрагивают непосредственно каждого человека: ребенка, родителя, педагога.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0230516161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564904"/>
            <a:ext cx="2970330" cy="3960440"/>
          </a:xfrm>
          <a:prstGeom prst="rect">
            <a:avLst/>
          </a:prstGeom>
        </p:spPr>
      </p:pic>
      <p:pic>
        <p:nvPicPr>
          <p:cNvPr id="6" name="Рисунок 5" descr="IMG20230516161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4664"/>
            <a:ext cx="2736304" cy="3648405"/>
          </a:xfrm>
          <a:prstGeom prst="rect">
            <a:avLst/>
          </a:prstGeom>
        </p:spPr>
      </p:pic>
      <p:pic>
        <p:nvPicPr>
          <p:cNvPr id="7" name="Рисунок 6" descr="IMG202305161615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2700300" cy="3600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alibri" pitchFamily="34" charset="0"/>
              </a:rPr>
              <a:t>«Литературная гостиная»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Данная Литературная гостиная была приурочена к празднику «23 февраля», где каждый желающий ребёнок мог выучить стихотворение и поздравить своего папу, дедушку с праздником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4077072"/>
            <a:ext cx="3384376" cy="2538282"/>
          </a:xfrm>
        </p:spPr>
      </p:pic>
      <p:pic>
        <p:nvPicPr>
          <p:cNvPr id="5" name="Рисунок 4" descr="IMG_1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6106" y="1124744"/>
            <a:ext cx="2106234" cy="2808312"/>
          </a:xfrm>
          <a:prstGeom prst="rect">
            <a:avLst/>
          </a:prstGeom>
        </p:spPr>
      </p:pic>
      <p:pic>
        <p:nvPicPr>
          <p:cNvPr id="6" name="Рисунок 5" descr="IMG_17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124744"/>
            <a:ext cx="2088232" cy="278431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Крупская Н. К.</a:t>
            </a:r>
            <a:endParaRPr lang="ru-RU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«Вопрос о работе с родителями – это большой и важный вопрос. Тут надо заботиться об уровне знаний самих родителей, о помощи им в деле самообразования, вооружения их известным </a:t>
            </a:r>
            <a:r>
              <a:rPr lang="ru-RU" dirty="0" err="1" smtClean="0">
                <a:solidFill>
                  <a:schemeClr val="tx2"/>
                </a:solidFill>
                <a:latin typeface="Calibri" pitchFamily="34" charset="0"/>
              </a:rPr>
              <a:t>педминимумом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, привлечение их к работе детского сада»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alibri" pitchFamily="34" charset="0"/>
              </a:rPr>
              <a:t>«Знакомство с профессией      						родителей»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Также традицией стало вовлечение родителей в проектную деятельность группы. Так, работая с системе ранней профориентации, стало традицией приглашать родителей для ознакомления детей со своей профессией «Моя мама стоматолог», «Гончарное дело».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91115-WA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3309119" cy="2481839"/>
          </a:xfrm>
        </p:spPr>
      </p:pic>
      <p:pic>
        <p:nvPicPr>
          <p:cNvPr id="6" name="Picture 4" descr="C:\Users\эльдорадо\Desktop\фото зубы\IMG_20161028_092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3284984"/>
            <a:ext cx="3857625" cy="2892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Calibri" pitchFamily="34" charset="0"/>
              </a:rPr>
              <a:t>Мастер-класс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Для вовлечения родителей в совместную деятельность с детьми, мы провели мастер-класс  «Бабочка» для украшения группы к весеннему празднику. И такие мастер-классы тоже становятся традицией.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эльдорадо\Desktop\Фото дет. сад\IMG_20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льдорадо\Desktop\Фото дет. сад\IMG_20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дорадо\Desktop\Фото дет. сад\IMG_20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17032"/>
            <a:ext cx="36724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779912" y="3068960"/>
            <a:ext cx="86409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V="1">
            <a:off x="7308304" y="3068960"/>
            <a:ext cx="720080" cy="288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52120" y="6021288"/>
            <a:ext cx="93610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Также в нашей группе регулярно проводятся различные выставки поделок, рисунков, стенгазет приуроченные к какому-либо мероприятию.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5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1627" y="836712"/>
            <a:ext cx="3552395" cy="2664296"/>
          </a:xfrm>
        </p:spPr>
      </p:pic>
      <p:pic>
        <p:nvPicPr>
          <p:cNvPr id="5" name="Рисунок 4" descr="DSCN1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836712"/>
            <a:ext cx="3563887" cy="2672915"/>
          </a:xfrm>
          <a:prstGeom prst="rect">
            <a:avLst/>
          </a:prstGeom>
        </p:spPr>
      </p:pic>
      <p:pic>
        <p:nvPicPr>
          <p:cNvPr id="6" name="Рисунок 5" descr="IMG20230515143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7" y="3645024"/>
            <a:ext cx="3744416" cy="2808312"/>
          </a:xfrm>
          <a:prstGeom prst="rect">
            <a:avLst/>
          </a:prstGeom>
        </p:spPr>
      </p:pic>
      <p:pic>
        <p:nvPicPr>
          <p:cNvPr id="7" name="Рисунок 6" descr="IMG202305151430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076056" y="3645023"/>
            <a:ext cx="3600400" cy="270030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Постоянный контакт с семьёй позволяет пробудить чувство расположения и доверие родителей к детскому саду, создать атмосферу общности интересов, эмоциональной </a:t>
            </a:r>
            <a:r>
              <a:rPr lang="ru-RU" dirty="0" err="1" smtClean="0"/>
              <a:t>взаимоподдержки</a:t>
            </a:r>
            <a:r>
              <a:rPr lang="ru-RU" dirty="0" smtClean="0"/>
              <a:t> и взаимопроникновения в проблемы друг друга.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5.03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908720"/>
            <a:ext cx="6400800" cy="4800600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Считаем, что созданную и реализуемую систему работы с родителями можно считать эффективной, так как довольно успешно проходит взаимодействие семьи и дошкольного учреждения в воспитании и развитии ребёнка как личности.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Calibri" pitchFamily="34" charset="0"/>
              </a:rPr>
              <a:t>Муниципальное </a:t>
            </a:r>
            <a:r>
              <a:rPr lang="ru-RU" sz="1800" dirty="0" smtClean="0">
                <a:solidFill>
                  <a:schemeClr val="tx2"/>
                </a:solidFill>
                <a:latin typeface="Calibri" pitchFamily="34" charset="0"/>
              </a:rPr>
              <a:t>автономное</a:t>
            </a:r>
            <a:r>
              <a:rPr lang="ru-RU" sz="1800" dirty="0" smtClean="0">
                <a:latin typeface="Calibri" pitchFamily="34" charset="0"/>
              </a:rPr>
              <a:t> дошкольное образовательное учреждение 	детский сад общеразвивающего вида №48 г.Томска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				(МАДОУ №48)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«Организация совместного детско-родительского досуга, как форма взаимодействия ДОУ с семьёй в условиях ФГОС ДО»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endParaRPr lang="ru-RU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				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        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Гудкова Т. В.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					Белослудцева О. Р.</a:t>
            </a:r>
            <a:endParaRPr lang="ru-RU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ФГОС ДО ч.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 п.1.6. п.п. 9 Задачи,  стоящие  сегодня перед системой образования, повышают ответственность родителей за результативность учебно-воспитательного процесса в каждом ДОУ, так как именно родительская общественность непосредственно заинтересована в повышении качества образования и развития своих детей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Цель:  </a:t>
            </a:r>
            <a:r>
              <a:rPr lang="ru-RU" sz="3200" dirty="0" smtClean="0">
                <a:latin typeface="Calibri" pitchFamily="34" charset="0"/>
              </a:rPr>
              <a:t>сделать родителей активными участниками образовательного процесса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Развивать интерес к совместному времяпровождению, сплотить детей и родителей;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Формировать у родителей уверенность в собственных педагогических возможностях, умение знать и понимать своих детей;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Обогащать совместный эмоциональный опыт членов семьи.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Формы работы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Праздники, развлечения, посиделки, спортивный досуг</a:t>
            </a:r>
          </a:p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 КВН, викторины</a:t>
            </a:r>
          </a:p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 Семейные конкурсы</a:t>
            </a:r>
          </a:p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 Экскурсии</a:t>
            </a:r>
          </a:p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Акции</a:t>
            </a:r>
          </a:p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 Литературная гостиная       </a:t>
            </a:r>
          </a:p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 Мастер-класс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524328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Calibri" pitchFamily="34" charset="0"/>
              </a:rPr>
              <a:t>Праздники, развлечения, посиделки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Такие вечера помогают создать эмоциональный  комфорт в группе, сблизить участников педагогического процесса. Родители могут проявить смекалку и фантазию, что способствует тому, что родители становятся более открытыми для общения, а педагогу в дальнейшем  проще наладить с ними контакт, предоставлять педагогическую информацию.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0230515142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45686" y="566682"/>
            <a:ext cx="2484276" cy="3312368"/>
          </a:xfrm>
        </p:spPr>
      </p:pic>
      <p:pic>
        <p:nvPicPr>
          <p:cNvPr id="7" name="Рисунок 6" descr="IMG20230515142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005064"/>
            <a:ext cx="3035829" cy="2276872"/>
          </a:xfrm>
          <a:prstGeom prst="rect">
            <a:avLst/>
          </a:prstGeom>
        </p:spPr>
      </p:pic>
      <p:pic>
        <p:nvPicPr>
          <p:cNvPr id="8" name="Рисунок 7" descr="22.02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005064"/>
            <a:ext cx="3968440" cy="2232248"/>
          </a:xfrm>
          <a:prstGeom prst="rect">
            <a:avLst/>
          </a:prstGeom>
        </p:spPr>
      </p:pic>
      <p:pic>
        <p:nvPicPr>
          <p:cNvPr id="9" name="Рисунок 8" descr="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124744"/>
            <a:ext cx="3491880" cy="232792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«Томский краеведческий музей»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Ещё </a:t>
            </a:r>
            <a:r>
              <a:rPr lang="ru-RU" dirty="0" smtClean="0"/>
              <a:t>одна форма досуга – совместное посещение музеев, выставок.</a:t>
            </a:r>
          </a:p>
          <a:p>
            <a:pPr>
              <a:buNone/>
            </a:pPr>
            <a:r>
              <a:rPr lang="ru-RU" dirty="0" smtClean="0"/>
              <a:t>Посещение музеев способствуют расширению культурного кругозора не только детей, но и самих родителей. Данная форма хороша ещё и  тем, что  в ненавязчивой форме вовлекают ребят в культурное прошлое нашей страны.</a:t>
            </a:r>
            <a:r>
              <a:rPr lang="ru-RU" b="1" dirty="0" smtClean="0"/>
              <a:t> </a:t>
            </a:r>
            <a:r>
              <a:rPr lang="ru-RU" dirty="0" smtClean="0"/>
              <a:t> Так наша группа совместно с родителями  </a:t>
            </a:r>
            <a:r>
              <a:rPr lang="ru-RU" b="1" dirty="0" smtClean="0"/>
              <a:t>посетили «Томский краеведческий музей», выставка  </a:t>
            </a:r>
            <a:r>
              <a:rPr lang="ru-RU" dirty="0" smtClean="0"/>
              <a:t>"Возвращаясь к истокам".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03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836712"/>
            <a:ext cx="3240360" cy="2430270"/>
          </a:xfrm>
        </p:spPr>
      </p:pic>
      <p:pic>
        <p:nvPicPr>
          <p:cNvPr id="5" name="Рисунок 4" descr="14.03 (2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836712"/>
            <a:ext cx="3131840" cy="2348880"/>
          </a:xfrm>
          <a:prstGeom prst="rect">
            <a:avLst/>
          </a:prstGeom>
        </p:spPr>
      </p:pic>
      <p:pic>
        <p:nvPicPr>
          <p:cNvPr id="6" name="Рисунок 5" descr="14.03 (5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861048"/>
            <a:ext cx="3384376" cy="2538282"/>
          </a:xfrm>
          <a:prstGeom prst="rect">
            <a:avLst/>
          </a:prstGeom>
        </p:spPr>
      </p:pic>
      <p:pic>
        <p:nvPicPr>
          <p:cNvPr id="7" name="Рисунок 6" descr="IMG_17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933056"/>
            <a:ext cx="3227851" cy="2420888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</TotalTime>
  <Words>593</Words>
  <Application>Microsoft Office PowerPoint</Application>
  <PresentationFormat>Экран (4:3)</PresentationFormat>
  <Paragraphs>54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Муниципальное автономное дошкольное образовательное учреждение детский сад общеразвивающего вида №48 г.Томска (МАДОУ №48)</vt:lpstr>
      <vt:lpstr>Крупская Н. К.</vt:lpstr>
      <vt:lpstr>Слайд 3</vt:lpstr>
      <vt:lpstr>Цель:  сделать родителей активными участниками образовательного процесса</vt:lpstr>
      <vt:lpstr>Формы работы</vt:lpstr>
      <vt:lpstr>Праздники, развлечения, посиделки</vt:lpstr>
      <vt:lpstr>Слайд 7</vt:lpstr>
      <vt:lpstr>«Томский краеведческий музей»</vt:lpstr>
      <vt:lpstr>Слайд 9</vt:lpstr>
      <vt:lpstr>«Томский кадетский корпус»</vt:lpstr>
      <vt:lpstr>Слайд 11</vt:lpstr>
      <vt:lpstr>«Ботанический сад»</vt:lpstr>
      <vt:lpstr>Слайд 13</vt:lpstr>
      <vt:lpstr>КВН, викторины</vt:lpstr>
      <vt:lpstr>Слайд 15</vt:lpstr>
      <vt:lpstr>Акции</vt:lpstr>
      <vt:lpstr>Слайд 17</vt:lpstr>
      <vt:lpstr>«Литературная гостиная»</vt:lpstr>
      <vt:lpstr>Слайд 19</vt:lpstr>
      <vt:lpstr>«Знакомство с профессией            родителей»</vt:lpstr>
      <vt:lpstr>Слайд 21</vt:lpstr>
      <vt:lpstr> Мастер-класс</vt:lpstr>
      <vt:lpstr>Слайд 23</vt:lpstr>
      <vt:lpstr>Слайд 24</vt:lpstr>
      <vt:lpstr>Слайд 25</vt:lpstr>
      <vt:lpstr>Слайд 26</vt:lpstr>
      <vt:lpstr>Слайд 27</vt:lpstr>
      <vt:lpstr>Слайд 28</vt:lpstr>
      <vt:lpstr>Муниципальное автономное дошкольное образовательное учреждение  детский сад общеразвивающего вида №48 г.Томска     (МАДОУ №48)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эльдорадо</dc:creator>
  <cp:lastModifiedBy>эльдорадо</cp:lastModifiedBy>
  <cp:revision>4</cp:revision>
  <dcterms:created xsi:type="dcterms:W3CDTF">2023-05-16T05:28:59Z</dcterms:created>
  <dcterms:modified xsi:type="dcterms:W3CDTF">2023-09-27T07:27:27Z</dcterms:modified>
</cp:coreProperties>
</file>